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9" r:id="rId24"/>
    <p:sldId id="286" r:id="rId25"/>
  </p:sldIdLst>
  <p:sldSz cx="9144000" cy="5143500" type="screen16x9"/>
  <p:notesSz cx="6858000" cy="9144000"/>
  <p:embeddedFontLst>
    <p:embeddedFont>
      <p:font typeface="Open Sans" panose="020B0606030504020204" pitchFamily="34" charset="0"/>
      <p:regular r:id="rId27"/>
      <p:bold r:id="rId28"/>
      <p:italic r:id="rId29"/>
      <p:boldItalic r:id="rId30"/>
    </p:embeddedFont>
    <p:embeddedFont>
      <p:font typeface="Rajdhani" panose="020B0604020202020204" charset="0"/>
      <p:regular r:id="rId31"/>
      <p:bold r:id="rId32"/>
    </p:embeddedFont>
    <p:embeddedFont>
      <p:font typeface="Rubik" panose="020B0604020202020204" charset="-79"/>
      <p:regular r:id="rId33"/>
      <p:bold r:id="rId34"/>
      <p:italic r:id="rId35"/>
      <p:boldItalic r:id="rId36"/>
    </p:embeddedFont>
    <p:embeddedFont>
      <p:font typeface="Rubik Medium" panose="020B0604020202020204" charset="-79"/>
      <p:regular r:id="rId37"/>
      <p:bold r:id="rId38"/>
      <p:italic r:id="rId39"/>
      <p:boldItalic r:id="rId40"/>
    </p:embeddedFont>
    <p:embeddedFont>
      <p:font typeface="Spectral" panose="020B060402020202020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838" autoAdjust="0"/>
    <p:restoredTop sz="94660"/>
  </p:normalViewPr>
  <p:slideViewPr>
    <p:cSldViewPr snapToGrid="0">
      <p:cViewPr varScale="1">
        <p:scale>
          <a:sx n="90" d="100"/>
          <a:sy n="90" d="100"/>
        </p:scale>
        <p:origin x="762"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udi neila morales rendon" userId="1702a50015f25f63" providerId="LiveId" clId="{22418598-DB9B-4C52-8AA3-755F69877A91}"/>
    <pc:docChg chg="undo custSel modSld">
      <pc:chgData name="yudi neila morales rendon" userId="1702a50015f25f63" providerId="LiveId" clId="{22418598-DB9B-4C52-8AA3-755F69877A91}" dt="2021-11-24T00:11:56.020" v="4" actId="404"/>
      <pc:docMkLst>
        <pc:docMk/>
      </pc:docMkLst>
      <pc:sldChg chg="modSp mod">
        <pc:chgData name="yudi neila morales rendon" userId="1702a50015f25f63" providerId="LiveId" clId="{22418598-DB9B-4C52-8AA3-755F69877A91}" dt="2021-11-24T00:11:56.020" v="4" actId="404"/>
        <pc:sldMkLst>
          <pc:docMk/>
          <pc:sldMk cId="0" sldId="277"/>
        </pc:sldMkLst>
        <pc:spChg chg="mod">
          <ac:chgData name="yudi neila morales rendon" userId="1702a50015f25f63" providerId="LiveId" clId="{22418598-DB9B-4C52-8AA3-755F69877A91}" dt="2021-11-24T00:11:56.020" v="4" actId="404"/>
          <ac:spMkLst>
            <pc:docMk/>
            <pc:sldMk cId="0" sldId="277"/>
            <ac:spMk id="215" creationId="{00000000-0000-0000-0000-000000000000}"/>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f80f0b5e96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f80f0b5e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fd5e47d466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fd5e47d466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0115e4470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0115e447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0115e44703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10115e4470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02694f4154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02694f415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02694f4154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02694f4154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0115e4470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0115e4470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fbc72563e2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fbc72563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0115e44703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0115e44703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02694f4154_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02694f4154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02694f4154_7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02694f4154_7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f80f0b5e96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f80f0b5e9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02694f4154_7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02694f4154_7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02694f4154_7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102694f4154_7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02694f4154_7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02694f4154_7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039cf21145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039cf2114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02694f4154_7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102694f4154_7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f80f0b5e96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f80f0b5e96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f80f0b5e96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f80f0b5e9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f80f0b5e96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f80f0b5e9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f80f0b5e96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f80f0b5e9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fd5e47d466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fd5e47d46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fd5e47d466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fd5e47d466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fd5e47d466_1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fd5e47d466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Link al mapa de actores: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ortada">
  <p:cSld name="CUSTOM">
    <p:bg>
      <p:bgPr>
        <a:blipFill>
          <a:blip r:embed="rId2">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519224" y="988675"/>
            <a:ext cx="5237700" cy="2860200"/>
          </a:xfrm>
          <a:prstGeom prst="rect">
            <a:avLst/>
          </a:prstGeom>
        </p:spPr>
        <p:txBody>
          <a:bodyPr spcFirstLastPara="1" wrap="square" lIns="91425" tIns="91425" rIns="91425" bIns="91425" anchor="ctr" anchorCtr="0">
            <a:normAutofit/>
          </a:bodyPr>
          <a:lstStyle>
            <a:lvl1pPr lvl="0" rtl="0">
              <a:spcBef>
                <a:spcPts val="0"/>
              </a:spcBef>
              <a:spcAft>
                <a:spcPts val="0"/>
              </a:spcAft>
              <a:buNone/>
              <a:defRPr sz="5000" b="1">
                <a:solidFill>
                  <a:srgbClr val="FFFFFF"/>
                </a:solidFill>
                <a:latin typeface="Rajdhani"/>
                <a:ea typeface="Rajdhani"/>
                <a:cs typeface="Rajdhani"/>
                <a:sym typeface="Rajdhani"/>
              </a:defRPr>
            </a:lvl1pPr>
            <a:lvl2pPr lvl="1" rtl="0">
              <a:spcBef>
                <a:spcPts val="0"/>
              </a:spcBef>
              <a:spcAft>
                <a:spcPts val="0"/>
              </a:spcAft>
              <a:buNone/>
              <a:defRPr sz="5000" b="1">
                <a:solidFill>
                  <a:srgbClr val="FFFFFF"/>
                </a:solidFill>
                <a:latin typeface="Rajdhani"/>
                <a:ea typeface="Rajdhani"/>
                <a:cs typeface="Rajdhani"/>
                <a:sym typeface="Rajdhani"/>
              </a:defRPr>
            </a:lvl2pPr>
            <a:lvl3pPr lvl="2" rtl="0">
              <a:spcBef>
                <a:spcPts val="0"/>
              </a:spcBef>
              <a:spcAft>
                <a:spcPts val="0"/>
              </a:spcAft>
              <a:buNone/>
              <a:defRPr sz="5000" b="1">
                <a:solidFill>
                  <a:srgbClr val="FFFFFF"/>
                </a:solidFill>
                <a:latin typeface="Rajdhani"/>
                <a:ea typeface="Rajdhani"/>
                <a:cs typeface="Rajdhani"/>
                <a:sym typeface="Rajdhani"/>
              </a:defRPr>
            </a:lvl3pPr>
            <a:lvl4pPr lvl="3" rtl="0">
              <a:spcBef>
                <a:spcPts val="0"/>
              </a:spcBef>
              <a:spcAft>
                <a:spcPts val="0"/>
              </a:spcAft>
              <a:buNone/>
              <a:defRPr sz="5000" b="1">
                <a:solidFill>
                  <a:srgbClr val="FFFFFF"/>
                </a:solidFill>
                <a:latin typeface="Rajdhani"/>
                <a:ea typeface="Rajdhani"/>
                <a:cs typeface="Rajdhani"/>
                <a:sym typeface="Rajdhani"/>
              </a:defRPr>
            </a:lvl4pPr>
            <a:lvl5pPr lvl="4" rtl="0">
              <a:spcBef>
                <a:spcPts val="0"/>
              </a:spcBef>
              <a:spcAft>
                <a:spcPts val="0"/>
              </a:spcAft>
              <a:buNone/>
              <a:defRPr sz="5000" b="1">
                <a:solidFill>
                  <a:srgbClr val="FFFFFF"/>
                </a:solidFill>
                <a:latin typeface="Rajdhani"/>
                <a:ea typeface="Rajdhani"/>
                <a:cs typeface="Rajdhani"/>
                <a:sym typeface="Rajdhani"/>
              </a:defRPr>
            </a:lvl5pPr>
            <a:lvl6pPr lvl="5" rtl="0">
              <a:spcBef>
                <a:spcPts val="0"/>
              </a:spcBef>
              <a:spcAft>
                <a:spcPts val="0"/>
              </a:spcAft>
              <a:buNone/>
              <a:defRPr sz="5000" b="1">
                <a:solidFill>
                  <a:srgbClr val="FFFFFF"/>
                </a:solidFill>
                <a:latin typeface="Rajdhani"/>
                <a:ea typeface="Rajdhani"/>
                <a:cs typeface="Rajdhani"/>
                <a:sym typeface="Rajdhani"/>
              </a:defRPr>
            </a:lvl6pPr>
            <a:lvl7pPr lvl="6" rtl="0">
              <a:spcBef>
                <a:spcPts val="0"/>
              </a:spcBef>
              <a:spcAft>
                <a:spcPts val="0"/>
              </a:spcAft>
              <a:buNone/>
              <a:defRPr sz="5000" b="1">
                <a:solidFill>
                  <a:srgbClr val="FFFFFF"/>
                </a:solidFill>
                <a:latin typeface="Rajdhani"/>
                <a:ea typeface="Rajdhani"/>
                <a:cs typeface="Rajdhani"/>
                <a:sym typeface="Rajdhani"/>
              </a:defRPr>
            </a:lvl7pPr>
            <a:lvl8pPr lvl="7" rtl="0">
              <a:spcBef>
                <a:spcPts val="0"/>
              </a:spcBef>
              <a:spcAft>
                <a:spcPts val="0"/>
              </a:spcAft>
              <a:buNone/>
              <a:defRPr sz="5000" b="1">
                <a:solidFill>
                  <a:srgbClr val="FFFFFF"/>
                </a:solidFill>
                <a:latin typeface="Rajdhani"/>
                <a:ea typeface="Rajdhani"/>
                <a:cs typeface="Rajdhani"/>
                <a:sym typeface="Rajdhani"/>
              </a:defRPr>
            </a:lvl8pPr>
            <a:lvl9pPr lvl="8" rtl="0">
              <a:spcBef>
                <a:spcPts val="0"/>
              </a:spcBef>
              <a:spcAft>
                <a:spcPts val="0"/>
              </a:spcAft>
              <a:buNone/>
              <a:defRPr sz="5000" b="1">
                <a:solidFill>
                  <a:srgbClr val="FFFFFF"/>
                </a:solidFill>
                <a:latin typeface="Rajdhani"/>
                <a:ea typeface="Rajdhani"/>
                <a:cs typeface="Rajdhani"/>
                <a:sym typeface="Rajdhani"/>
              </a:defRPr>
            </a:lvl9pPr>
          </a:lstStyle>
          <a:p>
            <a:endParaRPr/>
          </a:p>
        </p:txBody>
      </p:sp>
      <p:pic>
        <p:nvPicPr>
          <p:cNvPr id="52" name="Google Shape;52;p13"/>
          <p:cNvPicPr preferRelativeResize="0"/>
          <p:nvPr/>
        </p:nvPicPr>
        <p:blipFill rotWithShape="1">
          <a:blip r:embed="rId3">
            <a:alphaModFix/>
          </a:blip>
          <a:srcRect l="5658" r="5649"/>
          <a:stretch/>
        </p:blipFill>
        <p:spPr>
          <a:xfrm>
            <a:off x="5888950" y="3624550"/>
            <a:ext cx="2675822" cy="11179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hyperlink" Target="https://www.perfil.com/noticias/policia/inseguridad-ranking-zonas-con-mas-delitos-conurbano.phtml"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app.mural.co/t/lopaworkspace7627/m/lopaworkspace7627/1635897272424/bf6d14316dfc848f93814ef8f1c6f1678adb2144?sender=e71a9605-80ec-4d3e-a230-994d37110e92"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hyperlink" Target="https://www.perfil.com/noticias/sociedad/9-cada-10-portenos-dicen-tener-miedo-de-caminar-por-la-calle-en-caba-segun-informe.phtml" TargetMode="Externa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drive.google.com/drive/folders/1u3CytIVNVx62DPPNKYyqKWQvzgg7Eqq-"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hyperlink" Target="https://app.mural.co/t/lopaworkspace7627/m/lopaworkspace7627/1635897272400/b0a24e375ecd31958afe9897212a5a999d741734?sender=e22335eb-157c-4451-8b40-4c3f8cc3386f"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hyperlink" Target="https://app.mural.co/t/lopaworkspace7627/m/lopaworkspace7627/1635897272400/b0a24e375ecd31958afe9897212a5a999d741734?sender=e22335eb-157c-4451-8b40-4c3f8cc3386f"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hyperlink" Target="https://app.mural.co/t/lopaworkspace7627/m/lopaworkspace7627/1635897272373/f94186f611ac097196ab294fa6a00e0e7852c85b?sender=40921169-340d-4a6a-8081-535706d801ee"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emojipedia.org/sparkling-heart/"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app.mural.co/t/lopaworkspace7627/m/lopaworkspace7627/1635897272397/8aa93e4d2ce5b398ac1b96a2570723b7c5c67d2a?sender=f3a5d14e-37ab-4ef9-8f19-ad99f4f19d4f"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3587399" y="1013575"/>
            <a:ext cx="4970700" cy="2860200"/>
          </a:xfrm>
          <a:prstGeom prst="rect">
            <a:avLst/>
          </a:prstGeom>
        </p:spPr>
        <p:txBody>
          <a:bodyPr spcFirstLastPara="1" wrap="square" lIns="91425" tIns="91425" rIns="180000" bIns="91425" anchor="t" anchorCtr="0">
            <a:normAutofit/>
          </a:bodyPr>
          <a:lstStyle/>
          <a:p>
            <a:pPr marL="0" lvl="0" indent="0" algn="r" rtl="0">
              <a:spcBef>
                <a:spcPts val="0"/>
              </a:spcBef>
              <a:spcAft>
                <a:spcPts val="0"/>
              </a:spcAft>
              <a:buNone/>
            </a:pPr>
            <a:r>
              <a:rPr lang="es" sz="3700"/>
              <a:t>TFI Equipo </a:t>
            </a:r>
            <a:br>
              <a:rPr lang="es" sz="3700"/>
            </a:br>
            <a:r>
              <a:rPr lang="es" sz="3700"/>
              <a:t>Code to Fitness</a:t>
            </a:r>
            <a:endParaRPr sz="2000">
              <a:solidFill>
                <a:schemeClr val="dk1"/>
              </a:solidFill>
            </a:endParaRPr>
          </a:p>
          <a:p>
            <a:pPr marL="0" lvl="0" indent="0" algn="l" rtl="0">
              <a:spcBef>
                <a:spcPts val="0"/>
              </a:spcBef>
              <a:spcAft>
                <a:spcPts val="0"/>
              </a:spcAft>
              <a:buNone/>
            </a:pPr>
            <a:endParaRPr sz="3700"/>
          </a:p>
          <a:p>
            <a:pPr marL="0" lvl="0" indent="0" algn="l" rtl="0">
              <a:spcBef>
                <a:spcPts val="0"/>
              </a:spcBef>
              <a:spcAft>
                <a:spcPts val="0"/>
              </a:spcAft>
              <a:buNone/>
            </a:pPr>
            <a:endParaRPr sz="25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3"/>
          <p:cNvSpPr txBox="1">
            <a:spLocks noGrp="1"/>
          </p:cNvSpPr>
          <p:nvPr>
            <p:ph type="title"/>
          </p:nvPr>
        </p:nvSpPr>
        <p:spPr>
          <a:xfrm>
            <a:off x="311700" y="2926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MAPA DE ACTORES</a:t>
            </a:r>
            <a:endParaRPr sz="2000" b="1">
              <a:latin typeface="Rajdhani"/>
              <a:ea typeface="Rajdhani"/>
              <a:cs typeface="Rajdhani"/>
              <a:sym typeface="Rajdhani"/>
            </a:endParaRPr>
          </a:p>
        </p:txBody>
      </p:sp>
      <p:sp>
        <p:nvSpPr>
          <p:cNvPr id="125" name="Google Shape;125;p23"/>
          <p:cNvSpPr txBox="1">
            <a:spLocks noGrp="1"/>
          </p:cNvSpPr>
          <p:nvPr>
            <p:ph type="body" idx="1"/>
          </p:nvPr>
        </p:nvSpPr>
        <p:spPr>
          <a:xfrm>
            <a:off x="311700" y="771475"/>
            <a:ext cx="8520600" cy="378300"/>
          </a:xfrm>
          <a:prstGeom prst="rect">
            <a:avLst/>
          </a:prstGeom>
        </p:spPr>
        <p:txBody>
          <a:bodyPr spcFirstLastPara="1" wrap="square" lIns="91425" tIns="91425" rIns="91425" bIns="91425" anchor="t" anchorCtr="0">
            <a:normAutofit fontScale="70000"/>
          </a:bodyPr>
          <a:lstStyle/>
          <a:p>
            <a:pPr marL="0" lvl="0" indent="0" algn="l" rtl="0">
              <a:spcBef>
                <a:spcPts val="0"/>
              </a:spcBef>
              <a:spcAft>
                <a:spcPts val="1200"/>
              </a:spcAft>
              <a:buNone/>
            </a:pPr>
            <a:r>
              <a:rPr lang="es">
                <a:latin typeface="Rajdhani"/>
                <a:ea typeface="Rajdhani"/>
                <a:cs typeface="Rajdhani"/>
                <a:sym typeface="Rajdhani"/>
              </a:rPr>
              <a:t>Responder a las siguientes preguntas según lo trabajado en clase:</a:t>
            </a:r>
            <a:endParaRPr>
              <a:latin typeface="Rajdhani"/>
              <a:ea typeface="Rajdhani"/>
              <a:cs typeface="Rajdhani"/>
              <a:sym typeface="Rajdhani"/>
            </a:endParaRPr>
          </a:p>
        </p:txBody>
      </p:sp>
      <p:sp>
        <p:nvSpPr>
          <p:cNvPr id="126" name="Google Shape;126;p23"/>
          <p:cNvSpPr txBox="1"/>
          <p:nvPr/>
        </p:nvSpPr>
        <p:spPr>
          <a:xfrm>
            <a:off x="367550" y="1149775"/>
            <a:ext cx="8464800" cy="306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700" b="1" dirty="0">
                <a:solidFill>
                  <a:schemeClr val="dk1"/>
                </a:solidFill>
                <a:latin typeface="Rajdhani"/>
                <a:ea typeface="Rajdhani"/>
                <a:cs typeface="Rajdhani"/>
                <a:sym typeface="Rajdhani"/>
              </a:rPr>
              <a:t>¿Cuáles son los actores principales? (usuarios con los que vamos a empatizar)</a:t>
            </a:r>
            <a:endParaRPr sz="1700" b="1" dirty="0">
              <a:solidFill>
                <a:schemeClr val="dk1"/>
              </a:solidFill>
              <a:latin typeface="Rajdhani"/>
              <a:ea typeface="Rajdhani"/>
              <a:cs typeface="Rajdhani"/>
              <a:sym typeface="Rajdhani"/>
            </a:endParaRPr>
          </a:p>
          <a:p>
            <a:pPr marL="0" lvl="0" indent="0" algn="l" rtl="0">
              <a:spcBef>
                <a:spcPts val="0"/>
              </a:spcBef>
              <a:spcAft>
                <a:spcPts val="0"/>
              </a:spcAft>
              <a:buNone/>
            </a:pPr>
            <a:endParaRPr sz="1700" dirty="0">
              <a:solidFill>
                <a:schemeClr val="dk1"/>
              </a:solidFill>
              <a:latin typeface="Rajdhani"/>
              <a:ea typeface="Rajdhani"/>
              <a:cs typeface="Rajdhani"/>
              <a:sym typeface="Rajdhani"/>
            </a:endParaRPr>
          </a:p>
          <a:p>
            <a:pPr marL="0" lvl="0" indent="0" algn="l" rtl="0">
              <a:spcBef>
                <a:spcPts val="0"/>
              </a:spcBef>
              <a:spcAft>
                <a:spcPts val="0"/>
              </a:spcAft>
              <a:buNone/>
            </a:pPr>
            <a:r>
              <a:rPr lang="es" sz="1700" dirty="0">
                <a:solidFill>
                  <a:schemeClr val="dk1"/>
                </a:solidFill>
                <a:latin typeface="Rajdhani"/>
                <a:ea typeface="Rajdhani"/>
                <a:cs typeface="Rajdhani"/>
                <a:sym typeface="Rajdhani"/>
              </a:rPr>
              <a:t>Los principales actores con los que vamos a empatizar, dada la temática y la problemática elegida, son los deportistas y las personas que suelen entrenar en lugares públicos de la ciudad al aire libre.</a:t>
            </a:r>
            <a:endParaRPr sz="1700" dirty="0">
              <a:solidFill>
                <a:schemeClr val="dk1"/>
              </a:solidFill>
              <a:latin typeface="Rajdhani"/>
              <a:ea typeface="Rajdhani"/>
              <a:cs typeface="Rajdhani"/>
              <a:sym typeface="Rajdhani"/>
            </a:endParaRPr>
          </a:p>
          <a:p>
            <a:pPr marL="0" lvl="0" indent="0" algn="l" rtl="0">
              <a:spcBef>
                <a:spcPts val="0"/>
              </a:spcBef>
              <a:spcAft>
                <a:spcPts val="0"/>
              </a:spcAft>
              <a:buNone/>
            </a:pPr>
            <a:endParaRPr sz="1700" dirty="0">
              <a:solidFill>
                <a:schemeClr val="dk1"/>
              </a:solidFill>
              <a:latin typeface="Rajdhani"/>
              <a:ea typeface="Rajdhani"/>
              <a:cs typeface="Rajdhani"/>
              <a:sym typeface="Rajdhani"/>
            </a:endParaRPr>
          </a:p>
          <a:p>
            <a:pPr marL="0" lvl="0" indent="0" algn="l" rtl="0">
              <a:spcBef>
                <a:spcPts val="0"/>
              </a:spcBef>
              <a:spcAft>
                <a:spcPts val="0"/>
              </a:spcAft>
              <a:buNone/>
            </a:pPr>
            <a:r>
              <a:rPr lang="es" sz="1700" b="1" dirty="0">
                <a:solidFill>
                  <a:schemeClr val="dk1"/>
                </a:solidFill>
                <a:latin typeface="Rajdhani"/>
                <a:ea typeface="Rajdhani"/>
                <a:cs typeface="Rajdhani"/>
                <a:sym typeface="Rajdhani"/>
              </a:rPr>
              <a:t>¿Cuál es la hipótesis inicial de su trabajo de investigación?</a:t>
            </a:r>
            <a:endParaRPr sz="1700" b="1" dirty="0">
              <a:solidFill>
                <a:schemeClr val="dk1"/>
              </a:solidFill>
              <a:latin typeface="Rajdhani"/>
              <a:ea typeface="Rajdhani"/>
              <a:cs typeface="Rajdhani"/>
              <a:sym typeface="Rajdhani"/>
            </a:endParaRPr>
          </a:p>
          <a:p>
            <a:pPr marL="0" lvl="0" indent="0" algn="l" rtl="0">
              <a:spcBef>
                <a:spcPts val="0"/>
              </a:spcBef>
              <a:spcAft>
                <a:spcPts val="0"/>
              </a:spcAft>
              <a:buNone/>
            </a:pPr>
            <a:endParaRPr sz="1700" b="1" dirty="0">
              <a:solidFill>
                <a:schemeClr val="dk1"/>
              </a:solidFill>
              <a:latin typeface="Rajdhani"/>
              <a:ea typeface="Rajdhani"/>
              <a:cs typeface="Rajdhani"/>
              <a:sym typeface="Rajdhani"/>
            </a:endParaRPr>
          </a:p>
          <a:p>
            <a:pPr marL="0" lvl="0" indent="0" algn="l" rtl="0">
              <a:spcBef>
                <a:spcPts val="0"/>
              </a:spcBef>
              <a:spcAft>
                <a:spcPts val="0"/>
              </a:spcAft>
              <a:buNone/>
            </a:pPr>
            <a:r>
              <a:rPr lang="es" sz="1700" dirty="0">
                <a:solidFill>
                  <a:schemeClr val="dk1"/>
                </a:solidFill>
                <a:latin typeface="Rajdhani"/>
                <a:ea typeface="Rajdhani"/>
                <a:cs typeface="Rajdhani"/>
                <a:sym typeface="Rajdhani"/>
              </a:rPr>
              <a:t>Nuestra hipótesis es que la inseguridad disminuye la probabilidad de las personas de sentirse motivadas a entrenar al aire libre.</a:t>
            </a:r>
            <a:endParaRPr sz="1700" dirty="0">
              <a:solidFill>
                <a:schemeClr val="dk1"/>
              </a:solidFill>
              <a:latin typeface="Rajdhani"/>
              <a:ea typeface="Rajdhani"/>
              <a:cs typeface="Rajdhani"/>
              <a:sym typeface="Rajdhani"/>
            </a:endParaRPr>
          </a:p>
          <a:p>
            <a:pPr marL="0" lvl="0" indent="0" algn="l" rtl="0">
              <a:spcBef>
                <a:spcPts val="0"/>
              </a:spcBef>
              <a:spcAft>
                <a:spcPts val="0"/>
              </a:spcAft>
              <a:buNone/>
            </a:pPr>
            <a:endParaRPr sz="1700" dirty="0">
              <a:solidFill>
                <a:schemeClr val="dk1"/>
              </a:solidFill>
              <a:latin typeface="Rajdhani"/>
              <a:ea typeface="Rajdhani"/>
              <a:cs typeface="Rajdhani"/>
              <a:sym typeface="Rajdhan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3383C"/>
        </a:solidFill>
        <a:effectLst/>
      </p:bgPr>
    </p:bg>
    <p:spTree>
      <p:nvGrpSpPr>
        <p:cNvPr id="1" name="Shape 130"/>
        <p:cNvGrpSpPr/>
        <p:nvPr/>
      </p:nvGrpSpPr>
      <p:grpSpPr>
        <a:xfrm>
          <a:off x="0" y="0"/>
          <a:ext cx="0" cy="0"/>
          <a:chOff x="0" y="0"/>
          <a:chExt cx="0" cy="0"/>
        </a:xfrm>
      </p:grpSpPr>
      <p:grpSp>
        <p:nvGrpSpPr>
          <p:cNvPr id="131" name="Google Shape;131;p24"/>
          <p:cNvGrpSpPr/>
          <p:nvPr/>
        </p:nvGrpSpPr>
        <p:grpSpPr>
          <a:xfrm>
            <a:off x="2116078" y="1510975"/>
            <a:ext cx="4911847" cy="2378100"/>
            <a:chOff x="2061953" y="1495200"/>
            <a:chExt cx="4911847" cy="2378100"/>
          </a:xfrm>
        </p:grpSpPr>
        <p:sp>
          <p:nvSpPr>
            <p:cNvPr id="132" name="Google Shape;132;p24"/>
            <p:cNvSpPr txBox="1"/>
            <p:nvPr/>
          </p:nvSpPr>
          <p:spPr>
            <a:xfrm>
              <a:off x="2931300" y="1495200"/>
              <a:ext cx="4042500" cy="2378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None/>
              </a:pPr>
              <a:r>
                <a:rPr lang="es" sz="3700" b="1">
                  <a:solidFill>
                    <a:srgbClr val="FFFFFF"/>
                  </a:solidFill>
                  <a:latin typeface="Rajdhani"/>
                  <a:ea typeface="Rajdhani"/>
                  <a:cs typeface="Rajdhani"/>
                  <a:sym typeface="Rajdhani"/>
                </a:rPr>
                <a:t>Empatizar. Herramientas</a:t>
              </a:r>
              <a:endParaRPr sz="3700" b="1">
                <a:solidFill>
                  <a:srgbClr val="FFFFFF"/>
                </a:solidFill>
                <a:latin typeface="Rajdhani"/>
                <a:ea typeface="Rajdhani"/>
                <a:cs typeface="Rajdhani"/>
                <a:sym typeface="Rajdhani"/>
              </a:endParaRPr>
            </a:p>
          </p:txBody>
        </p:sp>
        <p:sp>
          <p:nvSpPr>
            <p:cNvPr id="133" name="Google Shape;133;p24"/>
            <p:cNvSpPr txBox="1"/>
            <p:nvPr/>
          </p:nvSpPr>
          <p:spPr>
            <a:xfrm>
              <a:off x="2061953" y="2195563"/>
              <a:ext cx="548700" cy="9774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None/>
              </a:pPr>
              <a:r>
                <a:rPr lang="es" sz="6000" b="1">
                  <a:solidFill>
                    <a:srgbClr val="FFFFFF"/>
                  </a:solidFill>
                  <a:latin typeface="Rajdhani"/>
                  <a:ea typeface="Rajdhani"/>
                  <a:cs typeface="Rajdhani"/>
                  <a:sym typeface="Rajdhani"/>
                </a:rPr>
                <a:t>3</a:t>
              </a:r>
              <a:endParaRPr sz="6000" b="1">
                <a:solidFill>
                  <a:srgbClr val="FFFFFF"/>
                </a:solidFill>
                <a:latin typeface="Rajdhani"/>
                <a:ea typeface="Rajdhani"/>
                <a:cs typeface="Rajdhani"/>
                <a:sym typeface="Rajdhani"/>
              </a:endParaRPr>
            </a:p>
          </p:txBody>
        </p:sp>
        <p:sp>
          <p:nvSpPr>
            <p:cNvPr id="134" name="Google Shape;134;p24"/>
            <p:cNvSpPr/>
            <p:nvPr/>
          </p:nvSpPr>
          <p:spPr>
            <a:xfrm>
              <a:off x="2760000" y="2141125"/>
              <a:ext cx="18600" cy="1086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5"/>
          <p:cNvSpPr txBox="1">
            <a:spLocks noGrp="1"/>
          </p:cNvSpPr>
          <p:nvPr>
            <p:ph type="title"/>
          </p:nvPr>
        </p:nvSpPr>
        <p:spPr>
          <a:xfrm>
            <a:off x="277275" y="808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DISEÑO DE ENTREVISTA </a:t>
            </a:r>
            <a:endParaRPr sz="2000" b="1">
              <a:latin typeface="Rajdhani"/>
              <a:ea typeface="Rajdhani"/>
              <a:cs typeface="Rajdhani"/>
              <a:sym typeface="Rajdhani"/>
            </a:endParaRPr>
          </a:p>
        </p:txBody>
      </p:sp>
      <p:sp>
        <p:nvSpPr>
          <p:cNvPr id="140" name="Google Shape;140;p25"/>
          <p:cNvSpPr txBox="1">
            <a:spLocks noGrp="1"/>
          </p:cNvSpPr>
          <p:nvPr>
            <p:ph type="body" idx="1"/>
          </p:nvPr>
        </p:nvSpPr>
        <p:spPr>
          <a:xfrm>
            <a:off x="277275" y="577325"/>
            <a:ext cx="8520600" cy="42003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s" sz="1100" b="1">
                <a:latin typeface="Rajdhani"/>
                <a:ea typeface="Rajdhani"/>
                <a:cs typeface="Rajdhani"/>
                <a:sym typeface="Rajdhani"/>
              </a:rPr>
              <a:t>OBJETIVOS DE LA ENTREVISTA</a:t>
            </a:r>
            <a:endParaRPr sz="1100" b="1">
              <a:latin typeface="Rajdhani"/>
              <a:ea typeface="Rajdhani"/>
              <a:cs typeface="Rajdhani"/>
              <a:sym typeface="Rajdhani"/>
            </a:endParaRPr>
          </a:p>
          <a:p>
            <a:pPr marL="457200" lvl="0" indent="-298450" algn="l" rtl="0">
              <a:spcBef>
                <a:spcPts val="500"/>
              </a:spcBef>
              <a:spcAft>
                <a:spcPts val="0"/>
              </a:spcAft>
              <a:buClr>
                <a:srgbClr val="EC183F"/>
              </a:buClr>
              <a:buSzPts val="1100"/>
              <a:buFont typeface="Rajdhani"/>
              <a:buChar char="●"/>
            </a:pPr>
            <a:r>
              <a:rPr lang="es" sz="1100">
                <a:latin typeface="Rajdhani"/>
                <a:ea typeface="Rajdhani"/>
                <a:cs typeface="Rajdhani"/>
                <a:sym typeface="Rajdhani"/>
              </a:rPr>
              <a:t>Conocer qué piensa la gente de la inseguridad en el ámbito de la actividad física al aire libre</a:t>
            </a:r>
            <a:endParaRPr sz="1100">
              <a:latin typeface="Rajdhani"/>
              <a:ea typeface="Rajdhani"/>
              <a:cs typeface="Rajdhani"/>
              <a:sym typeface="Rajdhani"/>
            </a:endParaRPr>
          </a:p>
          <a:p>
            <a:pPr marL="457200" lvl="0" indent="-298450" algn="l" rtl="0">
              <a:spcBef>
                <a:spcPts val="0"/>
              </a:spcBef>
              <a:spcAft>
                <a:spcPts val="0"/>
              </a:spcAft>
              <a:buClr>
                <a:srgbClr val="EC183F"/>
              </a:buClr>
              <a:buSzPts val="1100"/>
              <a:buFont typeface="Rajdhani"/>
              <a:buChar char="●"/>
            </a:pPr>
            <a:r>
              <a:rPr lang="es" sz="1100">
                <a:latin typeface="Rajdhani"/>
                <a:ea typeface="Rajdhani"/>
                <a:cs typeface="Rajdhani"/>
                <a:sym typeface="Rajdhani"/>
              </a:rPr>
              <a:t>Indagar cómo entrena la gente actualmente al aire libre, con qué elementos, si prefieren hacerlo de forma individual o en grupos, si eligen zonas específicas</a:t>
            </a:r>
            <a:endParaRPr sz="1100">
              <a:latin typeface="Rajdhani"/>
              <a:ea typeface="Rajdhani"/>
              <a:cs typeface="Rajdhani"/>
              <a:sym typeface="Rajdhani"/>
            </a:endParaRPr>
          </a:p>
          <a:p>
            <a:pPr marL="457200" lvl="0" indent="-298450" algn="l" rtl="0">
              <a:spcBef>
                <a:spcPts val="0"/>
              </a:spcBef>
              <a:spcAft>
                <a:spcPts val="0"/>
              </a:spcAft>
              <a:buClr>
                <a:srgbClr val="EC183F"/>
              </a:buClr>
              <a:buSzPts val="1100"/>
              <a:buFont typeface="Rajdhani"/>
              <a:buChar char="●"/>
            </a:pPr>
            <a:r>
              <a:rPr lang="es" sz="1100">
                <a:latin typeface="Rajdhani"/>
                <a:ea typeface="Rajdhani"/>
                <a:cs typeface="Rajdhani"/>
                <a:sym typeface="Rajdhani"/>
              </a:rPr>
              <a:t>Averiguar si han tenido experiencias en situaciones de inseguridad, determinar cuáles son los riesgos más comunes</a:t>
            </a:r>
            <a:endParaRPr sz="1100">
              <a:latin typeface="Rajdhani"/>
              <a:ea typeface="Rajdhani"/>
              <a:cs typeface="Rajdhani"/>
              <a:sym typeface="Rajdhani"/>
            </a:endParaRPr>
          </a:p>
          <a:p>
            <a:pPr marL="0" lvl="0" indent="0" algn="l" rtl="0">
              <a:spcBef>
                <a:spcPts val="1200"/>
              </a:spcBef>
              <a:spcAft>
                <a:spcPts val="0"/>
              </a:spcAft>
              <a:buClr>
                <a:schemeClr val="dk1"/>
              </a:buClr>
              <a:buSzPts val="1100"/>
              <a:buFont typeface="Arial"/>
              <a:buNone/>
            </a:pPr>
            <a:r>
              <a:rPr lang="es" sz="1100" b="1">
                <a:latin typeface="Rajdhani"/>
                <a:ea typeface="Rajdhani"/>
                <a:cs typeface="Rajdhani"/>
                <a:sym typeface="Rajdhani"/>
              </a:rPr>
              <a:t>DATOS CUANTITATIVOS PRE EXISTENTES</a:t>
            </a:r>
            <a:endParaRPr sz="1100">
              <a:solidFill>
                <a:schemeClr val="dk1"/>
              </a:solidFill>
              <a:latin typeface="Rajdhani"/>
              <a:ea typeface="Rajdhani"/>
              <a:cs typeface="Rajdhani"/>
              <a:sym typeface="Rajdhani"/>
            </a:endParaRPr>
          </a:p>
          <a:p>
            <a:pPr marL="457200" lvl="0" indent="-298450" algn="l" rtl="0">
              <a:spcBef>
                <a:spcPts val="500"/>
              </a:spcBef>
              <a:spcAft>
                <a:spcPts val="0"/>
              </a:spcAft>
              <a:buClr>
                <a:srgbClr val="EC183F"/>
              </a:buClr>
              <a:buSzPts val="1100"/>
              <a:buFont typeface="Rajdhani"/>
              <a:buChar char="●"/>
            </a:pPr>
            <a:r>
              <a:rPr lang="es" sz="1100">
                <a:solidFill>
                  <a:srgbClr val="343A40"/>
                </a:solidFill>
                <a:latin typeface="Rajdhani"/>
                <a:ea typeface="Rajdhani"/>
                <a:cs typeface="Rajdhani"/>
                <a:sym typeface="Rajdhani"/>
              </a:rPr>
              <a:t>De acuerdo con IX Índice de Calidad de Vida del Observatorio Gente en Movimiento, “un 87% de los habitantes de la Ciudad de Buenos Aires tienen miedo a </a:t>
            </a:r>
            <a:r>
              <a:rPr lang="es" sz="1100">
                <a:solidFill>
                  <a:srgbClr val="171717"/>
                </a:solidFill>
                <a:uFill>
                  <a:noFill/>
                </a:uFill>
                <a:latin typeface="Rajdhani"/>
                <a:ea typeface="Rajdhani"/>
                <a:cs typeface="Rajdhani"/>
                <a:sym typeface="Rajdhani"/>
                <a:hlinkClick r:id="rId3">
                  <a:extLst>
                    <a:ext uri="{A12FA001-AC4F-418D-AE19-62706E023703}">
                      <ahyp:hlinkClr xmlns:ahyp="http://schemas.microsoft.com/office/drawing/2018/hyperlinkcolor" val="tx"/>
                    </a:ext>
                  </a:extLst>
                </a:hlinkClick>
              </a:rPr>
              <a:t>salir a la calle por la inseguridad</a:t>
            </a:r>
            <a:r>
              <a:rPr lang="es" sz="1100">
                <a:solidFill>
                  <a:srgbClr val="343A40"/>
                </a:solidFill>
                <a:latin typeface="Rajdhani"/>
                <a:ea typeface="Rajdhani"/>
                <a:cs typeface="Rajdhani"/>
                <a:sym typeface="Rajdhani"/>
              </a:rPr>
              <a:t>, es decir, 9 de 10 porteños”. </a:t>
            </a:r>
            <a:r>
              <a:rPr lang="es" sz="1100">
                <a:solidFill>
                  <a:schemeClr val="dk1"/>
                </a:solidFill>
                <a:latin typeface="Rajdhani"/>
                <a:ea typeface="Rajdhani"/>
                <a:cs typeface="Rajdhani"/>
                <a:sym typeface="Rajdhani"/>
              </a:rPr>
              <a:t>Entre las mujeres, este temor aumentó aún más, llegando al 52% de las ciudadanas, mientras que alcanza al 34% entre los hombres.</a:t>
            </a:r>
            <a:endParaRPr sz="1100">
              <a:solidFill>
                <a:schemeClr val="dk1"/>
              </a:solidFill>
              <a:latin typeface="Rajdhani"/>
              <a:ea typeface="Rajdhani"/>
              <a:cs typeface="Rajdhani"/>
              <a:sym typeface="Rajdhani"/>
            </a:endParaRPr>
          </a:p>
          <a:p>
            <a:pPr marL="457200" lvl="0" indent="-298450" algn="l" rtl="0">
              <a:spcBef>
                <a:spcPts val="0"/>
              </a:spcBef>
              <a:spcAft>
                <a:spcPts val="0"/>
              </a:spcAft>
              <a:buClr>
                <a:srgbClr val="EC183F"/>
              </a:buClr>
              <a:buSzPts val="1100"/>
              <a:buFont typeface="Rajdhani"/>
              <a:buChar char="●"/>
            </a:pPr>
            <a:r>
              <a:rPr lang="es" sz="1100">
                <a:solidFill>
                  <a:srgbClr val="343A40"/>
                </a:solidFill>
                <a:latin typeface="Rajdhani"/>
                <a:ea typeface="Rajdhani"/>
                <a:cs typeface="Rajdhani"/>
                <a:sym typeface="Rajdhani"/>
              </a:rPr>
              <a:t>En el año 2020, en Argentina hubo  278.864 víctimas de delitos contra las personas.</a:t>
            </a:r>
            <a:endParaRPr sz="1100">
              <a:solidFill>
                <a:srgbClr val="343A40"/>
              </a:solidFill>
              <a:latin typeface="Rajdhani"/>
              <a:ea typeface="Rajdhani"/>
              <a:cs typeface="Rajdhani"/>
              <a:sym typeface="Rajdhani"/>
            </a:endParaRPr>
          </a:p>
          <a:p>
            <a:pPr marL="457200" lvl="0" indent="-298450" algn="l" rtl="0">
              <a:spcBef>
                <a:spcPts val="0"/>
              </a:spcBef>
              <a:spcAft>
                <a:spcPts val="0"/>
              </a:spcAft>
              <a:buClr>
                <a:srgbClr val="EC183F"/>
              </a:buClr>
              <a:buSzPts val="1100"/>
              <a:buFont typeface="Rajdhani"/>
              <a:buChar char="●"/>
            </a:pPr>
            <a:r>
              <a:rPr lang="es" sz="1100">
                <a:solidFill>
                  <a:srgbClr val="343A40"/>
                </a:solidFill>
                <a:latin typeface="Rajdhani"/>
                <a:ea typeface="Rajdhani"/>
                <a:cs typeface="Rajdhani"/>
                <a:sym typeface="Rajdhani"/>
              </a:rPr>
              <a:t>En el año 2019, en Argentina, solamente eventos registrados, hubo 333.314 hurtos, 13.572 tentativas de hurto, 28.499 robos y 471.330 tentativas de robo.</a:t>
            </a:r>
            <a:endParaRPr sz="1100">
              <a:solidFill>
                <a:srgbClr val="343A40"/>
              </a:solidFill>
              <a:latin typeface="Rajdhani"/>
              <a:ea typeface="Rajdhani"/>
              <a:cs typeface="Rajdhani"/>
              <a:sym typeface="Rajdhani"/>
            </a:endParaRPr>
          </a:p>
          <a:p>
            <a:pPr marL="457200" lvl="0" indent="-298450" algn="l" rtl="0">
              <a:spcBef>
                <a:spcPts val="0"/>
              </a:spcBef>
              <a:spcAft>
                <a:spcPts val="0"/>
              </a:spcAft>
              <a:buClr>
                <a:srgbClr val="EC183F"/>
              </a:buClr>
              <a:buSzPts val="1100"/>
              <a:buFont typeface="Rajdhani"/>
              <a:buChar char="●"/>
            </a:pPr>
            <a:r>
              <a:rPr lang="es" sz="1100">
                <a:solidFill>
                  <a:srgbClr val="343A40"/>
                </a:solidFill>
                <a:latin typeface="Rajdhani"/>
                <a:ea typeface="Rajdhani"/>
                <a:cs typeface="Rajdhani"/>
                <a:sym typeface="Rajdhani"/>
              </a:rPr>
              <a:t>En 2018, en Argentina, un 0,9% aprox. de personas considera a la falta de seguridad como una barrera para hacer actividad física.</a:t>
            </a:r>
            <a:endParaRPr sz="1100">
              <a:solidFill>
                <a:srgbClr val="343A40"/>
              </a:solidFill>
              <a:latin typeface="Rajdhani"/>
              <a:ea typeface="Rajdhani"/>
              <a:cs typeface="Rajdhani"/>
              <a:sym typeface="Rajdhani"/>
            </a:endParaRPr>
          </a:p>
          <a:p>
            <a:pPr marL="0" lvl="0" indent="0" algn="l" rtl="0">
              <a:spcBef>
                <a:spcPts val="1200"/>
              </a:spcBef>
              <a:spcAft>
                <a:spcPts val="0"/>
              </a:spcAft>
              <a:buNone/>
            </a:pPr>
            <a:r>
              <a:rPr lang="es" sz="1100" b="1">
                <a:latin typeface="Rajdhani"/>
                <a:ea typeface="Rajdhani"/>
                <a:cs typeface="Rajdhani"/>
                <a:sym typeface="Rajdhani"/>
              </a:rPr>
              <a:t>DATOS CUALITATIVOS A INVESTIGAR</a:t>
            </a:r>
            <a:endParaRPr sz="1100">
              <a:solidFill>
                <a:schemeClr val="dk1"/>
              </a:solidFill>
              <a:latin typeface="Rajdhani"/>
              <a:ea typeface="Rajdhani"/>
              <a:cs typeface="Rajdhani"/>
              <a:sym typeface="Rajdhani"/>
            </a:endParaRPr>
          </a:p>
          <a:p>
            <a:pPr marL="457200" lvl="0" indent="-298450" algn="l" rtl="0">
              <a:spcBef>
                <a:spcPts val="500"/>
              </a:spcBef>
              <a:spcAft>
                <a:spcPts val="0"/>
              </a:spcAft>
              <a:buClr>
                <a:srgbClr val="EC183F"/>
              </a:buClr>
              <a:buSzPts val="1100"/>
              <a:buFont typeface="Rajdhani"/>
              <a:buChar char="●"/>
            </a:pPr>
            <a:r>
              <a:rPr lang="es" sz="1100">
                <a:solidFill>
                  <a:schemeClr val="dk1"/>
                </a:solidFill>
                <a:latin typeface="Rajdhani"/>
                <a:ea typeface="Rajdhani"/>
                <a:cs typeface="Rajdhani"/>
                <a:sym typeface="Rajdhani"/>
              </a:rPr>
              <a:t>Sentimientos con respecto a la inseguridad en la zona de residencia a la hora de salir a entrenar al aire libre</a:t>
            </a:r>
            <a:endParaRPr sz="1100">
              <a:solidFill>
                <a:schemeClr val="dk1"/>
              </a:solidFill>
              <a:latin typeface="Rajdhani"/>
              <a:ea typeface="Rajdhani"/>
              <a:cs typeface="Rajdhani"/>
              <a:sym typeface="Rajdhani"/>
            </a:endParaRPr>
          </a:p>
          <a:p>
            <a:pPr marL="457200" lvl="0" indent="-298450" algn="l" rtl="0">
              <a:spcBef>
                <a:spcPts val="0"/>
              </a:spcBef>
              <a:spcAft>
                <a:spcPts val="0"/>
              </a:spcAft>
              <a:buClr>
                <a:srgbClr val="EC183F"/>
              </a:buClr>
              <a:buSzPts val="1100"/>
              <a:buFont typeface="Rajdhani"/>
              <a:buChar char="●"/>
            </a:pPr>
            <a:r>
              <a:rPr lang="es" sz="1100">
                <a:solidFill>
                  <a:schemeClr val="dk1"/>
                </a:solidFill>
                <a:latin typeface="Rajdhani"/>
                <a:ea typeface="Rajdhani"/>
                <a:cs typeface="Rajdhani"/>
                <a:sym typeface="Rajdhani"/>
              </a:rPr>
              <a:t>De qué forma acostumbran entrenar al aire libre (preferencia de lugar, compañía, objetos a llevar, horario) </a:t>
            </a:r>
            <a:endParaRPr sz="1100">
              <a:solidFill>
                <a:schemeClr val="dk1"/>
              </a:solidFill>
              <a:latin typeface="Rajdhani"/>
              <a:ea typeface="Rajdhani"/>
              <a:cs typeface="Rajdhani"/>
              <a:sym typeface="Rajdhani"/>
            </a:endParaRPr>
          </a:p>
          <a:p>
            <a:pPr marL="457200" lvl="0" indent="-298450" algn="l" rtl="0">
              <a:spcBef>
                <a:spcPts val="0"/>
              </a:spcBef>
              <a:spcAft>
                <a:spcPts val="0"/>
              </a:spcAft>
              <a:buClr>
                <a:srgbClr val="EC183F"/>
              </a:buClr>
              <a:buSzPts val="1100"/>
              <a:buFont typeface="Rajdhani"/>
              <a:buChar char="●"/>
            </a:pPr>
            <a:r>
              <a:rPr lang="es" sz="1100">
                <a:solidFill>
                  <a:schemeClr val="dk1"/>
                </a:solidFill>
                <a:latin typeface="Rajdhani"/>
                <a:ea typeface="Rajdhani"/>
                <a:cs typeface="Rajdhani"/>
                <a:sym typeface="Rajdhani"/>
              </a:rPr>
              <a:t>Experiencias personales vinculadas a la problemática</a:t>
            </a:r>
            <a:endParaRPr sz="1100">
              <a:solidFill>
                <a:schemeClr val="dk1"/>
              </a:solidFill>
              <a:latin typeface="Rajdhani"/>
              <a:ea typeface="Rajdhani"/>
              <a:cs typeface="Rajdhani"/>
              <a:sym typeface="Rajdhani"/>
            </a:endParaRPr>
          </a:p>
          <a:p>
            <a:pPr marL="0" lvl="0" indent="0" algn="l" rtl="0">
              <a:spcBef>
                <a:spcPts val="1200"/>
              </a:spcBef>
              <a:spcAft>
                <a:spcPts val="1200"/>
              </a:spcAft>
              <a:buNone/>
            </a:pPr>
            <a:endParaRPr sz="1300">
              <a:solidFill>
                <a:schemeClr val="dk1"/>
              </a:solidFill>
              <a:latin typeface="Rajdhani"/>
              <a:ea typeface="Rajdhani"/>
              <a:cs typeface="Rajdhani"/>
              <a:sym typeface="Rajdhani"/>
            </a:endParaRPr>
          </a:p>
        </p:txBody>
      </p:sp>
      <p:sp>
        <p:nvSpPr>
          <p:cNvPr id="141" name="Google Shape;141;p25"/>
          <p:cNvSpPr txBox="1">
            <a:spLocks noGrp="1"/>
          </p:cNvSpPr>
          <p:nvPr>
            <p:ph type="title"/>
          </p:nvPr>
        </p:nvSpPr>
        <p:spPr>
          <a:xfrm>
            <a:off x="62325" y="4442825"/>
            <a:ext cx="8950500" cy="9852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s" sz="1200" b="1">
                <a:solidFill>
                  <a:srgbClr val="666666"/>
                </a:solidFill>
                <a:latin typeface="Rajdhani"/>
                <a:ea typeface="Rajdhani"/>
                <a:cs typeface="Rajdhani"/>
                <a:sym typeface="Rajdhani"/>
              </a:rPr>
              <a:t>MURAL:</a:t>
            </a:r>
            <a:endParaRPr sz="1200" b="1">
              <a:solidFill>
                <a:srgbClr val="666666"/>
              </a:solidFill>
              <a:latin typeface="Spectral"/>
              <a:ea typeface="Spectral"/>
              <a:cs typeface="Spectral"/>
              <a:sym typeface="Spectral"/>
            </a:endParaRPr>
          </a:p>
          <a:p>
            <a:pPr marL="0" lvl="0" indent="0" algn="l" rtl="0">
              <a:spcBef>
                <a:spcPts val="0"/>
              </a:spcBef>
              <a:spcAft>
                <a:spcPts val="0"/>
              </a:spcAft>
              <a:buNone/>
            </a:pPr>
            <a:r>
              <a:rPr lang="es" sz="1000" u="sng">
                <a:solidFill>
                  <a:schemeClr val="hlink"/>
                </a:solidFill>
                <a:latin typeface="Rajdhani"/>
                <a:ea typeface="Rajdhani"/>
                <a:cs typeface="Rajdhani"/>
                <a:sym typeface="Rajdhani"/>
                <a:hlinkClick r:id="rId4"/>
              </a:rPr>
              <a:t>https://app.mural.co/t/lopaworkspace7627/m/lopaworkspace7627/1635897272424/bf6d14316dfc848f93814ef8f1c6f1678adb2144?sender=e71a9605-80ec-4d3e-a230-994d37110e92</a:t>
            </a:r>
            <a:endParaRPr sz="1000">
              <a:latin typeface="Rajdhani"/>
              <a:ea typeface="Rajdhani"/>
              <a:cs typeface="Rajdhani"/>
              <a:sym typeface="Rajdhani"/>
            </a:endParaRPr>
          </a:p>
          <a:p>
            <a:pPr marL="0" lvl="0" indent="0" algn="l" rtl="0">
              <a:spcBef>
                <a:spcPts val="0"/>
              </a:spcBef>
              <a:spcAft>
                <a:spcPts val="0"/>
              </a:spcAft>
              <a:buNone/>
            </a:pPr>
            <a:endParaRPr sz="2000" b="1">
              <a:latin typeface="Rajdhani"/>
              <a:ea typeface="Rajdhani"/>
              <a:cs typeface="Rajdhani"/>
              <a:sym typeface="Rajdhan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6"/>
          <p:cNvSpPr txBox="1">
            <a:spLocks noGrp="1"/>
          </p:cNvSpPr>
          <p:nvPr>
            <p:ph type="title"/>
          </p:nvPr>
        </p:nvSpPr>
        <p:spPr>
          <a:xfrm>
            <a:off x="440300" y="1557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b="1">
                <a:latin typeface="Rajdhani"/>
                <a:ea typeface="Rajdhani"/>
                <a:cs typeface="Rajdhani"/>
                <a:sym typeface="Rajdhani"/>
              </a:rPr>
              <a:t>Fuentes de datos preexistentes</a:t>
            </a:r>
            <a:endParaRPr b="1">
              <a:latin typeface="Rajdhani"/>
              <a:ea typeface="Rajdhani"/>
              <a:cs typeface="Rajdhani"/>
              <a:sym typeface="Rajdhani"/>
            </a:endParaRPr>
          </a:p>
        </p:txBody>
      </p:sp>
      <p:pic>
        <p:nvPicPr>
          <p:cNvPr id="147" name="Google Shape;147;p26"/>
          <p:cNvPicPr preferRelativeResize="0"/>
          <p:nvPr/>
        </p:nvPicPr>
        <p:blipFill>
          <a:blip r:embed="rId3">
            <a:alphaModFix/>
          </a:blip>
          <a:stretch>
            <a:fillRect/>
          </a:stretch>
        </p:blipFill>
        <p:spPr>
          <a:xfrm>
            <a:off x="440300" y="3470138"/>
            <a:ext cx="3762376" cy="1459100"/>
          </a:xfrm>
          <a:prstGeom prst="rect">
            <a:avLst/>
          </a:prstGeom>
          <a:noFill/>
          <a:ln>
            <a:noFill/>
          </a:ln>
        </p:spPr>
      </p:pic>
      <p:pic>
        <p:nvPicPr>
          <p:cNvPr id="148" name="Google Shape;148;p26"/>
          <p:cNvPicPr preferRelativeResize="0"/>
          <p:nvPr/>
        </p:nvPicPr>
        <p:blipFill>
          <a:blip r:embed="rId4">
            <a:alphaModFix/>
          </a:blip>
          <a:stretch>
            <a:fillRect/>
          </a:stretch>
        </p:blipFill>
        <p:spPr>
          <a:xfrm>
            <a:off x="183600" y="1213861"/>
            <a:ext cx="5263774" cy="2188041"/>
          </a:xfrm>
          <a:prstGeom prst="rect">
            <a:avLst/>
          </a:prstGeom>
          <a:noFill/>
          <a:ln>
            <a:noFill/>
          </a:ln>
        </p:spPr>
      </p:pic>
      <p:sp>
        <p:nvSpPr>
          <p:cNvPr id="149" name="Google Shape;149;p26"/>
          <p:cNvSpPr txBox="1"/>
          <p:nvPr/>
        </p:nvSpPr>
        <p:spPr>
          <a:xfrm>
            <a:off x="0" y="728400"/>
            <a:ext cx="9976200" cy="735600"/>
          </a:xfrm>
          <a:prstGeom prst="rect">
            <a:avLst/>
          </a:prstGeom>
          <a:noFill/>
          <a:ln>
            <a:noFill/>
          </a:ln>
        </p:spPr>
        <p:txBody>
          <a:bodyPr spcFirstLastPara="1" wrap="square" lIns="91425" tIns="91425" rIns="91425" bIns="91425" anchor="t" anchorCtr="0">
            <a:spAutoFit/>
          </a:bodyPr>
          <a:lstStyle/>
          <a:p>
            <a:pPr marL="0" lvl="0" indent="457200" algn="l" rtl="0">
              <a:lnSpc>
                <a:spcPct val="115000"/>
              </a:lnSpc>
              <a:spcBef>
                <a:spcPts val="0"/>
              </a:spcBef>
              <a:spcAft>
                <a:spcPts val="0"/>
              </a:spcAft>
              <a:buNone/>
            </a:pPr>
            <a:r>
              <a:rPr lang="es" sz="1200" u="sng">
                <a:solidFill>
                  <a:schemeClr val="hlink"/>
                </a:solidFill>
                <a:latin typeface="Rajdhani"/>
                <a:ea typeface="Rajdhani"/>
                <a:cs typeface="Rajdhani"/>
                <a:sym typeface="Rajdhani"/>
                <a:hlinkClick r:id="rId5"/>
              </a:rPr>
              <a:t>https://www.perfil.com/noticias/sociedad/9-cada-10-portenos-dicen-tener-miedo-de-caminar-por-la-calle-en-caba-segun-informe.phtml</a:t>
            </a:r>
            <a:endParaRPr sz="1200">
              <a:solidFill>
                <a:schemeClr val="dk1"/>
              </a:solidFill>
              <a:latin typeface="Rajdhani"/>
              <a:ea typeface="Rajdhani"/>
              <a:cs typeface="Rajdhani"/>
              <a:sym typeface="Rajdhani"/>
            </a:endParaRPr>
          </a:p>
          <a:p>
            <a:pPr marL="0" lvl="0" indent="457200" algn="l" rtl="0">
              <a:lnSpc>
                <a:spcPct val="115000"/>
              </a:lnSpc>
              <a:spcBef>
                <a:spcPts val="1200"/>
              </a:spcBef>
              <a:spcAft>
                <a:spcPts val="1200"/>
              </a:spcAft>
              <a:buNone/>
            </a:pPr>
            <a:endParaRPr sz="1200">
              <a:solidFill>
                <a:schemeClr val="dk1"/>
              </a:solidFill>
              <a:latin typeface="Rajdhani"/>
              <a:ea typeface="Rajdhani"/>
              <a:cs typeface="Rajdhani"/>
              <a:sym typeface="Rajdhani"/>
            </a:endParaRPr>
          </a:p>
        </p:txBody>
      </p:sp>
      <p:pic>
        <p:nvPicPr>
          <p:cNvPr id="150" name="Google Shape;150;p26"/>
          <p:cNvPicPr preferRelativeResize="0"/>
          <p:nvPr/>
        </p:nvPicPr>
        <p:blipFill>
          <a:blip r:embed="rId6">
            <a:alphaModFix/>
          </a:blip>
          <a:stretch>
            <a:fillRect/>
          </a:stretch>
        </p:blipFill>
        <p:spPr>
          <a:xfrm>
            <a:off x="5599774" y="1213850"/>
            <a:ext cx="3010996" cy="3374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7"/>
          <p:cNvSpPr txBox="1">
            <a:spLocks noGrp="1"/>
          </p:cNvSpPr>
          <p:nvPr>
            <p:ph type="title"/>
          </p:nvPr>
        </p:nvSpPr>
        <p:spPr>
          <a:xfrm>
            <a:off x="230750" y="1557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b="1">
                <a:latin typeface="Rajdhani"/>
                <a:ea typeface="Rajdhani"/>
                <a:cs typeface="Rajdhani"/>
                <a:sym typeface="Rajdhani"/>
              </a:rPr>
              <a:t>Fuentes de datos preexistentes</a:t>
            </a:r>
            <a:endParaRPr b="1">
              <a:latin typeface="Rajdhani"/>
              <a:ea typeface="Rajdhani"/>
              <a:cs typeface="Rajdhani"/>
              <a:sym typeface="Rajdhani"/>
            </a:endParaRPr>
          </a:p>
        </p:txBody>
      </p:sp>
      <p:pic>
        <p:nvPicPr>
          <p:cNvPr id="156" name="Google Shape;156;p27"/>
          <p:cNvPicPr preferRelativeResize="0"/>
          <p:nvPr/>
        </p:nvPicPr>
        <p:blipFill>
          <a:blip r:embed="rId3">
            <a:alphaModFix/>
          </a:blip>
          <a:stretch>
            <a:fillRect/>
          </a:stretch>
        </p:blipFill>
        <p:spPr>
          <a:xfrm>
            <a:off x="4214259" y="2888475"/>
            <a:ext cx="4851792" cy="1951100"/>
          </a:xfrm>
          <a:prstGeom prst="rect">
            <a:avLst/>
          </a:prstGeom>
          <a:noFill/>
          <a:ln>
            <a:noFill/>
          </a:ln>
        </p:spPr>
      </p:pic>
      <p:pic>
        <p:nvPicPr>
          <p:cNvPr id="157" name="Google Shape;157;p27"/>
          <p:cNvPicPr preferRelativeResize="0"/>
          <p:nvPr/>
        </p:nvPicPr>
        <p:blipFill>
          <a:blip r:embed="rId4">
            <a:alphaModFix/>
          </a:blip>
          <a:stretch>
            <a:fillRect/>
          </a:stretch>
        </p:blipFill>
        <p:spPr>
          <a:xfrm>
            <a:off x="77350" y="2779150"/>
            <a:ext cx="4214250" cy="1919756"/>
          </a:xfrm>
          <a:prstGeom prst="rect">
            <a:avLst/>
          </a:prstGeom>
          <a:noFill/>
          <a:ln>
            <a:noFill/>
          </a:ln>
        </p:spPr>
      </p:pic>
      <p:pic>
        <p:nvPicPr>
          <p:cNvPr id="158" name="Google Shape;158;p27"/>
          <p:cNvPicPr preferRelativeResize="0"/>
          <p:nvPr/>
        </p:nvPicPr>
        <p:blipFill>
          <a:blip r:embed="rId5">
            <a:alphaModFix/>
          </a:blip>
          <a:stretch>
            <a:fillRect/>
          </a:stretch>
        </p:blipFill>
        <p:spPr>
          <a:xfrm>
            <a:off x="4437800" y="747125"/>
            <a:ext cx="4523102" cy="1816294"/>
          </a:xfrm>
          <a:prstGeom prst="rect">
            <a:avLst/>
          </a:prstGeom>
          <a:noFill/>
          <a:ln>
            <a:noFill/>
          </a:ln>
        </p:spPr>
      </p:pic>
      <p:pic>
        <p:nvPicPr>
          <p:cNvPr id="159" name="Google Shape;159;p27"/>
          <p:cNvPicPr preferRelativeResize="0"/>
          <p:nvPr/>
        </p:nvPicPr>
        <p:blipFill>
          <a:blip r:embed="rId6">
            <a:alphaModFix/>
          </a:blip>
          <a:stretch>
            <a:fillRect/>
          </a:stretch>
        </p:blipFill>
        <p:spPr>
          <a:xfrm>
            <a:off x="77350" y="828438"/>
            <a:ext cx="4436251" cy="1850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8"/>
          <p:cNvSpPr txBox="1">
            <a:spLocks noGrp="1"/>
          </p:cNvSpPr>
          <p:nvPr>
            <p:ph type="title"/>
          </p:nvPr>
        </p:nvSpPr>
        <p:spPr>
          <a:xfrm>
            <a:off x="212850" y="20830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DISEÑO DE ENTREVISTA</a:t>
            </a:r>
            <a:endParaRPr sz="2000" b="1">
              <a:latin typeface="Rajdhani"/>
              <a:ea typeface="Rajdhani"/>
              <a:cs typeface="Rajdhani"/>
              <a:sym typeface="Rajdhani"/>
            </a:endParaRPr>
          </a:p>
        </p:txBody>
      </p:sp>
      <p:sp>
        <p:nvSpPr>
          <p:cNvPr id="165" name="Google Shape;165;p28"/>
          <p:cNvSpPr txBox="1">
            <a:spLocks noGrp="1"/>
          </p:cNvSpPr>
          <p:nvPr>
            <p:ph type="body" idx="1"/>
          </p:nvPr>
        </p:nvSpPr>
        <p:spPr>
          <a:xfrm>
            <a:off x="212850" y="781000"/>
            <a:ext cx="8520600" cy="32331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s" sz="5200">
                <a:latin typeface="Rajdhani"/>
                <a:ea typeface="Rajdhani"/>
                <a:cs typeface="Rajdhani"/>
                <a:sym typeface="Rajdhani"/>
              </a:rPr>
              <a:t>Por favor colocar las preguntas elegidas para hacerle a los 12 actores que eligieron:</a:t>
            </a:r>
            <a:endParaRPr sz="5200">
              <a:latin typeface="Rajdhani"/>
              <a:ea typeface="Rajdhani"/>
              <a:cs typeface="Rajdhani"/>
              <a:sym typeface="Rajdhani"/>
            </a:endParaRPr>
          </a:p>
          <a:p>
            <a:pPr marL="0" lvl="0" indent="0" algn="l" rtl="0">
              <a:spcBef>
                <a:spcPts val="1200"/>
              </a:spcBef>
              <a:spcAft>
                <a:spcPts val="0"/>
              </a:spcAft>
              <a:buNone/>
            </a:pPr>
            <a:r>
              <a:rPr lang="es" sz="5200" b="1">
                <a:latin typeface="Rajdhani"/>
                <a:ea typeface="Rajdhani"/>
                <a:cs typeface="Rajdhani"/>
                <a:sym typeface="Rajdhani"/>
              </a:rPr>
              <a:t>Bloque 1</a:t>
            </a:r>
            <a:r>
              <a:rPr lang="es" sz="5200">
                <a:latin typeface="Rajdhani"/>
                <a:ea typeface="Rajdhani"/>
                <a:cs typeface="Rajdhani"/>
                <a:sym typeface="Rajdhani"/>
              </a:rPr>
              <a:t> -  Preguntas generales (edad, estudios, donde trabaja, como está compuesta su familia):</a:t>
            </a:r>
            <a:endParaRPr sz="5200">
              <a:latin typeface="Rajdhani"/>
              <a:ea typeface="Rajdhani"/>
              <a:cs typeface="Rajdhani"/>
              <a:sym typeface="Rajdhani"/>
            </a:endParaRPr>
          </a:p>
          <a:p>
            <a:pPr marL="457200" lvl="0" indent="-311150" algn="l" rtl="0">
              <a:spcBef>
                <a:spcPts val="1200"/>
              </a:spcBef>
              <a:spcAft>
                <a:spcPts val="0"/>
              </a:spcAft>
              <a:buClr>
                <a:srgbClr val="EC183F"/>
              </a:buClr>
              <a:buSzPct val="100000"/>
              <a:buFont typeface="Rajdhani"/>
              <a:buChar char="●"/>
            </a:pPr>
            <a:r>
              <a:rPr lang="es" sz="5200">
                <a:latin typeface="Rajdhani"/>
                <a:ea typeface="Rajdhani"/>
                <a:cs typeface="Rajdhani"/>
                <a:sym typeface="Rajdhani"/>
              </a:rPr>
              <a:t>Nombres</a:t>
            </a:r>
            <a:endParaRPr sz="5200">
              <a:latin typeface="Rajdhani"/>
              <a:ea typeface="Rajdhani"/>
              <a:cs typeface="Rajdhani"/>
              <a:sym typeface="Rajdhani"/>
            </a:endParaRPr>
          </a:p>
          <a:p>
            <a:pPr marL="457200" lvl="0" indent="-311150" algn="l" rtl="0">
              <a:spcBef>
                <a:spcPts val="0"/>
              </a:spcBef>
              <a:spcAft>
                <a:spcPts val="0"/>
              </a:spcAft>
              <a:buClr>
                <a:srgbClr val="EC183F"/>
              </a:buClr>
              <a:buSzPct val="100000"/>
              <a:buFont typeface="Rajdhani"/>
              <a:buChar char="●"/>
            </a:pPr>
            <a:r>
              <a:rPr lang="es" sz="5200">
                <a:latin typeface="Rajdhani"/>
                <a:ea typeface="Rajdhani"/>
                <a:cs typeface="Rajdhani"/>
                <a:sym typeface="Rajdhani"/>
              </a:rPr>
              <a:t>Edad</a:t>
            </a:r>
            <a:endParaRPr sz="5200">
              <a:latin typeface="Rajdhani"/>
              <a:ea typeface="Rajdhani"/>
              <a:cs typeface="Rajdhani"/>
              <a:sym typeface="Rajdhani"/>
            </a:endParaRPr>
          </a:p>
          <a:p>
            <a:pPr marL="457200" lvl="0" indent="-311150" algn="l" rtl="0">
              <a:spcBef>
                <a:spcPts val="0"/>
              </a:spcBef>
              <a:spcAft>
                <a:spcPts val="0"/>
              </a:spcAft>
              <a:buClr>
                <a:srgbClr val="EC183F"/>
              </a:buClr>
              <a:buSzPct val="100000"/>
              <a:buFont typeface="Rajdhani"/>
              <a:buChar char="●"/>
            </a:pPr>
            <a:r>
              <a:rPr lang="es" sz="5200">
                <a:latin typeface="Rajdhani"/>
                <a:ea typeface="Rajdhani"/>
                <a:cs typeface="Rajdhani"/>
                <a:sym typeface="Rajdhani"/>
              </a:rPr>
              <a:t>Sexo</a:t>
            </a:r>
            <a:endParaRPr sz="5200">
              <a:latin typeface="Rajdhani"/>
              <a:ea typeface="Rajdhani"/>
              <a:cs typeface="Rajdhani"/>
              <a:sym typeface="Rajdhani"/>
            </a:endParaRPr>
          </a:p>
          <a:p>
            <a:pPr marL="457200" lvl="0" indent="-311150" algn="l" rtl="0">
              <a:spcBef>
                <a:spcPts val="0"/>
              </a:spcBef>
              <a:spcAft>
                <a:spcPts val="0"/>
              </a:spcAft>
              <a:buClr>
                <a:srgbClr val="EC183F"/>
              </a:buClr>
              <a:buSzPct val="100000"/>
              <a:buFont typeface="Rajdhani"/>
              <a:buChar char="●"/>
            </a:pPr>
            <a:r>
              <a:rPr lang="es" sz="5200">
                <a:latin typeface="Rajdhani"/>
                <a:ea typeface="Rajdhani"/>
                <a:cs typeface="Rajdhani"/>
                <a:sym typeface="Rajdhani"/>
              </a:rPr>
              <a:t>Ciudad/país</a:t>
            </a:r>
            <a:endParaRPr sz="5200">
              <a:latin typeface="Rajdhani"/>
              <a:ea typeface="Rajdhani"/>
              <a:cs typeface="Rajdhani"/>
              <a:sym typeface="Rajdhani"/>
            </a:endParaRPr>
          </a:p>
          <a:p>
            <a:pPr marL="457200" lvl="0" indent="-311150" algn="l" rtl="0">
              <a:spcBef>
                <a:spcPts val="0"/>
              </a:spcBef>
              <a:spcAft>
                <a:spcPts val="0"/>
              </a:spcAft>
              <a:buClr>
                <a:srgbClr val="EC183F"/>
              </a:buClr>
              <a:buSzPct val="100000"/>
              <a:buFont typeface="Rajdhani"/>
              <a:buChar char="●"/>
            </a:pPr>
            <a:r>
              <a:rPr lang="es" sz="5200">
                <a:latin typeface="Rajdhani"/>
                <a:ea typeface="Rajdhani"/>
                <a:cs typeface="Rajdhani"/>
                <a:sym typeface="Rajdhani"/>
              </a:rPr>
              <a:t>Hobbies</a:t>
            </a:r>
            <a:endParaRPr sz="5200">
              <a:latin typeface="Rajdhani"/>
              <a:ea typeface="Rajdhani"/>
              <a:cs typeface="Rajdhani"/>
              <a:sym typeface="Rajdhani"/>
            </a:endParaRPr>
          </a:p>
          <a:p>
            <a:pPr marL="457200" lvl="0" indent="-311150" algn="l" rtl="0">
              <a:spcBef>
                <a:spcPts val="0"/>
              </a:spcBef>
              <a:spcAft>
                <a:spcPts val="0"/>
              </a:spcAft>
              <a:buClr>
                <a:srgbClr val="EC183F"/>
              </a:buClr>
              <a:buSzPct val="100000"/>
              <a:buFont typeface="Rajdhani"/>
              <a:buChar char="●"/>
            </a:pPr>
            <a:r>
              <a:rPr lang="es" sz="5200">
                <a:latin typeface="Rajdhani"/>
                <a:ea typeface="Rajdhani"/>
                <a:cs typeface="Rajdhani"/>
                <a:sym typeface="Rajdhani"/>
              </a:rPr>
              <a:t>¿A qué se dedica?</a:t>
            </a:r>
            <a:endParaRPr sz="5200">
              <a:latin typeface="Rajdhani"/>
              <a:ea typeface="Rajdhani"/>
              <a:cs typeface="Rajdhani"/>
              <a:sym typeface="Rajdhani"/>
            </a:endParaRPr>
          </a:p>
          <a:p>
            <a:pPr marL="0" lvl="0" indent="0" algn="l" rtl="0">
              <a:spcBef>
                <a:spcPts val="1200"/>
              </a:spcBef>
              <a:spcAft>
                <a:spcPts val="0"/>
              </a:spcAft>
              <a:buClr>
                <a:schemeClr val="dk1"/>
              </a:buClr>
              <a:buSzPts val="275"/>
              <a:buFont typeface="Arial"/>
              <a:buNone/>
            </a:pPr>
            <a:r>
              <a:rPr lang="es" sz="5200" b="1">
                <a:latin typeface="Rajdhani"/>
                <a:ea typeface="Rajdhani"/>
                <a:cs typeface="Rajdhani"/>
                <a:sym typeface="Rajdhani"/>
              </a:rPr>
              <a:t>Bloque 2</a:t>
            </a:r>
            <a:r>
              <a:rPr lang="es" sz="5200" b="1">
                <a:solidFill>
                  <a:schemeClr val="dk1"/>
                </a:solidFill>
                <a:latin typeface="Rajdhani"/>
                <a:ea typeface="Rajdhani"/>
                <a:cs typeface="Rajdhani"/>
                <a:sym typeface="Rajdhani"/>
              </a:rPr>
              <a:t> </a:t>
            </a:r>
            <a:r>
              <a:rPr lang="es" sz="5200">
                <a:solidFill>
                  <a:schemeClr val="dk1"/>
                </a:solidFill>
                <a:latin typeface="Rajdhani"/>
                <a:ea typeface="Rajdhani"/>
                <a:cs typeface="Rajdhani"/>
                <a:sym typeface="Rajdhani"/>
              </a:rPr>
              <a:t>- Preguntas de contexto:</a:t>
            </a:r>
            <a:endParaRPr sz="5200">
              <a:solidFill>
                <a:schemeClr val="dk1"/>
              </a:solidFill>
              <a:latin typeface="Rajdhani"/>
              <a:ea typeface="Rajdhani"/>
              <a:cs typeface="Rajdhani"/>
              <a:sym typeface="Rajdhani"/>
            </a:endParaRPr>
          </a:p>
          <a:p>
            <a:pPr marL="457200" lvl="0" indent="-311150" algn="l" rtl="0">
              <a:spcBef>
                <a:spcPts val="1200"/>
              </a:spcBef>
              <a:spcAft>
                <a:spcPts val="0"/>
              </a:spcAft>
              <a:buClr>
                <a:srgbClr val="EC183F"/>
              </a:buClr>
              <a:buSzPct val="100000"/>
              <a:buFont typeface="Rajdhani"/>
              <a:buChar char="●"/>
            </a:pPr>
            <a:r>
              <a:rPr lang="es" sz="5200">
                <a:solidFill>
                  <a:schemeClr val="dk1"/>
                </a:solidFill>
                <a:latin typeface="Rajdhani"/>
                <a:ea typeface="Rajdhani"/>
                <a:cs typeface="Rajdhani"/>
                <a:sym typeface="Rajdhani"/>
              </a:rPr>
              <a:t>¿Qué ejercicio o deporte(s) realizas al aire libre?</a:t>
            </a:r>
            <a:endParaRPr sz="52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ct val="100000"/>
              <a:buFont typeface="Rajdhani"/>
              <a:buChar char="●"/>
            </a:pPr>
            <a:r>
              <a:rPr lang="es" sz="5200">
                <a:solidFill>
                  <a:schemeClr val="dk1"/>
                </a:solidFill>
                <a:latin typeface="Rajdhani"/>
                <a:ea typeface="Rajdhani"/>
                <a:cs typeface="Rajdhani"/>
                <a:sym typeface="Rajdhani"/>
              </a:rPr>
              <a:t>¿Con qué frecuencia realizas actividad al aire libre?</a:t>
            </a:r>
            <a:endParaRPr sz="52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ct val="100000"/>
              <a:buFont typeface="Rajdhani"/>
              <a:buChar char="●"/>
            </a:pPr>
            <a:r>
              <a:rPr lang="es" sz="5200">
                <a:solidFill>
                  <a:schemeClr val="dk1"/>
                </a:solidFill>
                <a:latin typeface="Rajdhani"/>
                <a:ea typeface="Rajdhani"/>
                <a:cs typeface="Rajdhani"/>
                <a:sym typeface="Rajdhani"/>
              </a:rPr>
              <a:t>¿En qué horario suele entrenar?</a:t>
            </a:r>
            <a:endParaRPr sz="52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ct val="100000"/>
              <a:buFont typeface="Rajdhani"/>
              <a:buChar char="●"/>
            </a:pPr>
            <a:r>
              <a:rPr lang="es" sz="5200">
                <a:solidFill>
                  <a:schemeClr val="dk1"/>
                </a:solidFill>
                <a:latin typeface="Rajdhani"/>
                <a:ea typeface="Rajdhani"/>
                <a:cs typeface="Rajdhani"/>
                <a:sym typeface="Rajdhani"/>
              </a:rPr>
              <a:t>¿Te motiva entrenar al aire libre con frecuencia?</a:t>
            </a:r>
            <a:endParaRPr sz="52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ct val="100000"/>
              <a:buFont typeface="Rajdhani"/>
              <a:buChar char="●"/>
            </a:pPr>
            <a:r>
              <a:rPr lang="es" sz="5200">
                <a:solidFill>
                  <a:schemeClr val="dk1"/>
                </a:solidFill>
                <a:latin typeface="Rajdhani"/>
                <a:ea typeface="Rajdhani"/>
                <a:cs typeface="Rajdhani"/>
                <a:sym typeface="Rajdhani"/>
              </a:rPr>
              <a:t>¿Cómo se prepara para ir a entrenar?</a:t>
            </a:r>
            <a:endParaRPr sz="52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ct val="100000"/>
              <a:buFont typeface="Rajdhani"/>
              <a:buChar char="●"/>
            </a:pPr>
            <a:r>
              <a:rPr lang="es" sz="5200">
                <a:solidFill>
                  <a:schemeClr val="dk1"/>
                </a:solidFill>
                <a:latin typeface="Rajdhani"/>
                <a:ea typeface="Rajdhani"/>
                <a:cs typeface="Rajdhani"/>
                <a:sym typeface="Rajdhani"/>
              </a:rPr>
              <a:t>¿En general cuál es su preferencia en cuanto a la compañía? ¿Prefiere entrenar al aire libre con un grupo o de forma individual?</a:t>
            </a:r>
            <a:endParaRPr sz="52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ct val="100000"/>
              <a:buFont typeface="Rajdhani"/>
              <a:buChar char="●"/>
            </a:pPr>
            <a:r>
              <a:rPr lang="es" sz="5200">
                <a:solidFill>
                  <a:schemeClr val="dk1"/>
                </a:solidFill>
                <a:latin typeface="Rajdhani"/>
                <a:ea typeface="Rajdhani"/>
                <a:cs typeface="Rajdhani"/>
                <a:sym typeface="Rajdhani"/>
              </a:rPr>
              <a:t>¿Elige entrenar en zonas concurridas o más solitarias? ¿Por qué?</a:t>
            </a:r>
            <a:endParaRPr sz="5200">
              <a:solidFill>
                <a:schemeClr val="dk1"/>
              </a:solidFill>
              <a:latin typeface="Rajdhani"/>
              <a:ea typeface="Rajdhani"/>
              <a:cs typeface="Rajdhani"/>
              <a:sym typeface="Rajdhani"/>
            </a:endParaRPr>
          </a:p>
          <a:p>
            <a:pPr marL="0" lvl="0" indent="0" algn="l" rtl="0">
              <a:spcBef>
                <a:spcPts val="1200"/>
              </a:spcBef>
              <a:spcAft>
                <a:spcPts val="1200"/>
              </a:spcAft>
              <a:buNone/>
            </a:pPr>
            <a:endParaRPr sz="1300">
              <a:solidFill>
                <a:schemeClr val="dk1"/>
              </a:solidFill>
              <a:latin typeface="Rajdhani"/>
              <a:ea typeface="Rajdhani"/>
              <a:cs typeface="Rajdhani"/>
              <a:sym typeface="Rajdhan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9"/>
          <p:cNvSpPr txBox="1">
            <a:spLocks noGrp="1"/>
          </p:cNvSpPr>
          <p:nvPr>
            <p:ph type="title"/>
          </p:nvPr>
        </p:nvSpPr>
        <p:spPr>
          <a:xfrm>
            <a:off x="144975" y="5590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DISEÑO DE ENTREVISTA</a:t>
            </a:r>
            <a:endParaRPr sz="2000" b="1">
              <a:latin typeface="Rajdhani"/>
              <a:ea typeface="Rajdhani"/>
              <a:cs typeface="Rajdhani"/>
              <a:sym typeface="Rajdhani"/>
            </a:endParaRPr>
          </a:p>
        </p:txBody>
      </p:sp>
      <p:sp>
        <p:nvSpPr>
          <p:cNvPr id="171" name="Google Shape;171;p29"/>
          <p:cNvSpPr txBox="1">
            <a:spLocks noGrp="1"/>
          </p:cNvSpPr>
          <p:nvPr>
            <p:ph type="body" idx="1"/>
          </p:nvPr>
        </p:nvSpPr>
        <p:spPr>
          <a:xfrm>
            <a:off x="203325" y="503550"/>
            <a:ext cx="8520600" cy="3233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300" b="1">
                <a:latin typeface="Rajdhani"/>
                <a:ea typeface="Rajdhani"/>
                <a:cs typeface="Rajdhani"/>
                <a:sym typeface="Rajdhani"/>
              </a:rPr>
              <a:t>Bloque 3 </a:t>
            </a:r>
            <a:r>
              <a:rPr lang="es" sz="1300">
                <a:solidFill>
                  <a:schemeClr val="dk1"/>
                </a:solidFill>
                <a:latin typeface="Rajdhani"/>
                <a:ea typeface="Rajdhani"/>
                <a:cs typeface="Rajdhani"/>
                <a:sym typeface="Rajdhani"/>
              </a:rPr>
              <a:t>- Preguntas abiertas sobre la temática:</a:t>
            </a:r>
            <a:endParaRPr sz="1300">
              <a:solidFill>
                <a:schemeClr val="dk1"/>
              </a:solidFill>
              <a:latin typeface="Rajdhani"/>
              <a:ea typeface="Rajdhani"/>
              <a:cs typeface="Rajdhani"/>
              <a:sym typeface="Rajdhani"/>
            </a:endParaRPr>
          </a:p>
          <a:p>
            <a:pPr marL="457200" lvl="0" indent="-311150" algn="l" rtl="0">
              <a:spcBef>
                <a:spcPts val="1200"/>
              </a:spcBef>
              <a:spcAft>
                <a:spcPts val="0"/>
              </a:spcAft>
              <a:buClr>
                <a:srgbClr val="EC183F"/>
              </a:buClr>
              <a:buSzPts val="1300"/>
              <a:buFont typeface="Rajdhani"/>
              <a:buChar char="●"/>
            </a:pPr>
            <a:r>
              <a:rPr lang="es" sz="1300">
                <a:solidFill>
                  <a:schemeClr val="dk1"/>
                </a:solidFill>
                <a:latin typeface="Rajdhani"/>
                <a:ea typeface="Rajdhani"/>
                <a:cs typeface="Rajdhani"/>
                <a:sym typeface="Rajdhani"/>
              </a:rPr>
              <a:t>¿Toma alguna precaución a la hora de salir?</a:t>
            </a:r>
            <a:endParaRPr sz="13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ts val="1300"/>
              <a:buFont typeface="Rajdhani"/>
              <a:buChar char="●"/>
            </a:pPr>
            <a:r>
              <a:rPr lang="es" sz="1300">
                <a:solidFill>
                  <a:schemeClr val="dk1"/>
                </a:solidFill>
                <a:latin typeface="Rajdhani"/>
                <a:ea typeface="Rajdhani"/>
                <a:cs typeface="Rajdhani"/>
                <a:sym typeface="Rajdhani"/>
              </a:rPr>
              <a:t>Del 1 al 5, ¿qué tan seguro se siente al realizar ejercicio al aire libre? ¿Por qué?</a:t>
            </a:r>
            <a:endParaRPr sz="13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ts val="1300"/>
              <a:buFont typeface="Rajdhani"/>
              <a:buChar char="●"/>
            </a:pPr>
            <a:r>
              <a:rPr lang="es" sz="1300">
                <a:solidFill>
                  <a:schemeClr val="dk1"/>
                </a:solidFill>
                <a:latin typeface="Rajdhani"/>
                <a:ea typeface="Rajdhani"/>
                <a:cs typeface="Rajdhani"/>
                <a:sym typeface="Rajdhani"/>
              </a:rPr>
              <a:t>¿Qué riesgos piensa que existen a la hora de salir a hacer actividad al aire libre?</a:t>
            </a:r>
            <a:endParaRPr sz="13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ts val="1300"/>
              <a:buFont typeface="Rajdhani"/>
              <a:buChar char="●"/>
            </a:pPr>
            <a:r>
              <a:rPr lang="es" sz="1300">
                <a:solidFill>
                  <a:schemeClr val="dk1"/>
                </a:solidFill>
                <a:latin typeface="Rajdhani"/>
                <a:ea typeface="Rajdhani"/>
                <a:cs typeface="Rajdhani"/>
                <a:sym typeface="Rajdhani"/>
              </a:rPr>
              <a:t>¿Qué problemas encuentra Ud. a la hora de entrenar al aire libre?</a:t>
            </a:r>
            <a:endParaRPr sz="13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ts val="1300"/>
              <a:buFont typeface="Rajdhani"/>
              <a:buChar char="●"/>
            </a:pPr>
            <a:r>
              <a:rPr lang="es" sz="1300">
                <a:solidFill>
                  <a:schemeClr val="dk1"/>
                </a:solidFill>
                <a:latin typeface="Rajdhani"/>
                <a:ea typeface="Rajdhani"/>
                <a:cs typeface="Rajdhani"/>
                <a:sym typeface="Rajdhani"/>
              </a:rPr>
              <a:t>¿Lleva objetos de valor mientras hace deporte al aire libre, por qué?</a:t>
            </a:r>
            <a:endParaRPr sz="13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ts val="1300"/>
              <a:buFont typeface="Rajdhani"/>
              <a:buChar char="●"/>
            </a:pPr>
            <a:r>
              <a:rPr lang="es" sz="1300">
                <a:solidFill>
                  <a:schemeClr val="dk1"/>
                </a:solidFill>
                <a:latin typeface="Rajdhani"/>
                <a:ea typeface="Rajdhani"/>
                <a:cs typeface="Rajdhani"/>
                <a:sym typeface="Rajdhani"/>
              </a:rPr>
              <a:t>En una escala del 1 al 5 ¿cómo se siente con respecto a la seguridad de su ciudad?</a:t>
            </a:r>
            <a:endParaRPr sz="13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ts val="1300"/>
              <a:buFont typeface="Rajdhani"/>
              <a:buChar char="●"/>
            </a:pPr>
            <a:r>
              <a:rPr lang="es" sz="1300">
                <a:solidFill>
                  <a:schemeClr val="dk1"/>
                </a:solidFill>
                <a:latin typeface="Rajdhani"/>
                <a:ea typeface="Rajdhani"/>
                <a:cs typeface="Rajdhani"/>
                <a:sym typeface="Rajdhani"/>
              </a:rPr>
              <a:t>¿Tiene conocimiento de las rutas alternas del sitio en el que realiza la actividad? </a:t>
            </a:r>
            <a:endParaRPr sz="1300">
              <a:solidFill>
                <a:schemeClr val="dk1"/>
              </a:solidFill>
              <a:latin typeface="Rajdhani"/>
              <a:ea typeface="Rajdhani"/>
              <a:cs typeface="Rajdhani"/>
              <a:sym typeface="Rajdhani"/>
            </a:endParaRPr>
          </a:p>
          <a:p>
            <a:pPr marL="457200" marR="0" lvl="0" indent="-311150" algn="l" rtl="0">
              <a:lnSpc>
                <a:spcPct val="115000"/>
              </a:lnSpc>
              <a:spcBef>
                <a:spcPts val="0"/>
              </a:spcBef>
              <a:spcAft>
                <a:spcPts val="0"/>
              </a:spcAft>
              <a:buClr>
                <a:srgbClr val="EC183F"/>
              </a:buClr>
              <a:buSzPts val="1300"/>
              <a:buFont typeface="Rajdhani"/>
              <a:buChar char="●"/>
            </a:pPr>
            <a:r>
              <a:rPr lang="es" sz="1300">
                <a:solidFill>
                  <a:schemeClr val="dk1"/>
                </a:solidFill>
                <a:latin typeface="Rajdhani"/>
                <a:ea typeface="Rajdhani"/>
                <a:cs typeface="Rajdhani"/>
                <a:sym typeface="Rajdhani"/>
              </a:rPr>
              <a:t>¿Alguna vez evidenció o experimentó alguna situación de inseguridad o violencia al estar entrenando?</a:t>
            </a:r>
            <a:endParaRPr sz="1300">
              <a:solidFill>
                <a:schemeClr val="dk1"/>
              </a:solidFill>
              <a:latin typeface="Rajdhani"/>
              <a:ea typeface="Rajdhani"/>
              <a:cs typeface="Rajdhani"/>
              <a:sym typeface="Rajdhani"/>
            </a:endParaRPr>
          </a:p>
          <a:p>
            <a:pPr marL="457200" lvl="0" indent="-311150" algn="l" rtl="0">
              <a:spcBef>
                <a:spcPts val="0"/>
              </a:spcBef>
              <a:spcAft>
                <a:spcPts val="0"/>
              </a:spcAft>
              <a:buClr>
                <a:srgbClr val="EC183F"/>
              </a:buClr>
              <a:buSzPts val="1300"/>
              <a:buFont typeface="Rajdhani"/>
              <a:buChar char="●"/>
            </a:pPr>
            <a:r>
              <a:rPr lang="es" sz="1300">
                <a:solidFill>
                  <a:schemeClr val="dk1"/>
                </a:solidFill>
                <a:latin typeface="Rajdhani"/>
                <a:ea typeface="Rajdhani"/>
                <a:cs typeface="Rajdhani"/>
                <a:sym typeface="Rajdhani"/>
              </a:rPr>
              <a:t>En ese caso, ¿nos podría indicar brevemente cómo fue y cómo lo ha afectado en su práctica deportiva?</a:t>
            </a:r>
            <a:endParaRPr sz="1300">
              <a:solidFill>
                <a:schemeClr val="dk1"/>
              </a:solidFill>
              <a:latin typeface="Rajdhani"/>
              <a:ea typeface="Rajdhani"/>
              <a:cs typeface="Rajdhani"/>
              <a:sym typeface="Rajdhani"/>
            </a:endParaRPr>
          </a:p>
          <a:p>
            <a:pPr marL="0" lvl="0" indent="0" algn="l" rtl="0">
              <a:spcBef>
                <a:spcPts val="1200"/>
              </a:spcBef>
              <a:spcAft>
                <a:spcPts val="1200"/>
              </a:spcAft>
              <a:buNone/>
            </a:pPr>
            <a:endParaRPr sz="1300">
              <a:solidFill>
                <a:schemeClr val="dk1"/>
              </a:solidFill>
              <a:latin typeface="Rajdhani"/>
              <a:ea typeface="Rajdhani"/>
              <a:cs typeface="Rajdhani"/>
              <a:sym typeface="Rajdhan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0"/>
          <p:cNvSpPr txBox="1">
            <a:spLocks noGrp="1"/>
          </p:cNvSpPr>
          <p:nvPr>
            <p:ph type="title"/>
          </p:nvPr>
        </p:nvSpPr>
        <p:spPr>
          <a:xfrm>
            <a:off x="311700" y="2164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ENTREVISTA</a:t>
            </a:r>
            <a:endParaRPr sz="2000" b="1">
              <a:latin typeface="Rajdhani"/>
              <a:ea typeface="Rajdhani"/>
              <a:cs typeface="Rajdhani"/>
              <a:sym typeface="Rajdhani"/>
            </a:endParaRPr>
          </a:p>
        </p:txBody>
      </p:sp>
      <p:sp>
        <p:nvSpPr>
          <p:cNvPr id="177" name="Google Shape;177;p30"/>
          <p:cNvSpPr txBox="1">
            <a:spLocks noGrp="1"/>
          </p:cNvSpPr>
          <p:nvPr>
            <p:ph type="body" idx="1"/>
          </p:nvPr>
        </p:nvSpPr>
        <p:spPr>
          <a:xfrm>
            <a:off x="311700" y="695275"/>
            <a:ext cx="8520600" cy="4353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latin typeface="Rajdhani"/>
                <a:ea typeface="Rajdhani"/>
                <a:cs typeface="Rajdhani"/>
                <a:sym typeface="Rajdhani"/>
              </a:rPr>
              <a:t>Creen una carpeta en Drive y guarden allí dentro los audios, videos, anotaciones y todo el material que tengan sobre las entrevistas.</a:t>
            </a:r>
            <a:endParaRPr>
              <a:latin typeface="Rajdhani"/>
              <a:ea typeface="Rajdhani"/>
              <a:cs typeface="Rajdhani"/>
              <a:sym typeface="Rajdhani"/>
            </a:endParaRPr>
          </a:p>
          <a:p>
            <a:pPr marL="0" lvl="0" indent="0" algn="l" rtl="0">
              <a:lnSpc>
                <a:spcPct val="100000"/>
              </a:lnSpc>
              <a:spcBef>
                <a:spcPts val="1200"/>
              </a:spcBef>
              <a:spcAft>
                <a:spcPts val="0"/>
              </a:spcAft>
              <a:buClr>
                <a:schemeClr val="dk1"/>
              </a:buClr>
              <a:buSzPts val="1100"/>
              <a:buFont typeface="Arial"/>
              <a:buNone/>
            </a:pPr>
            <a:r>
              <a:rPr lang="es" sz="1900" b="1">
                <a:solidFill>
                  <a:srgbClr val="666666"/>
                </a:solidFill>
                <a:latin typeface="Rajdhani"/>
                <a:ea typeface="Rajdhani"/>
                <a:cs typeface="Rajdhani"/>
                <a:sym typeface="Rajdhani"/>
              </a:rPr>
              <a:t>Carpeta Drive:</a:t>
            </a:r>
            <a:endParaRPr sz="2500">
              <a:latin typeface="Rajdhani"/>
              <a:ea typeface="Rajdhani"/>
              <a:cs typeface="Rajdhani"/>
              <a:sym typeface="Rajdhani"/>
            </a:endParaRPr>
          </a:p>
          <a:p>
            <a:pPr marL="0" lvl="0" indent="0" algn="l" rtl="0">
              <a:spcBef>
                <a:spcPts val="0"/>
              </a:spcBef>
              <a:spcAft>
                <a:spcPts val="0"/>
              </a:spcAft>
              <a:buNone/>
            </a:pPr>
            <a:r>
              <a:rPr lang="es" sz="1700" u="sng">
                <a:solidFill>
                  <a:schemeClr val="hlink"/>
                </a:solidFill>
                <a:latin typeface="Rajdhani"/>
                <a:ea typeface="Rajdhani"/>
                <a:cs typeface="Rajdhani"/>
                <a:sym typeface="Rajdhani"/>
                <a:hlinkClick r:id="rId3"/>
              </a:rPr>
              <a:t>https://drive.google.com/drive/folders/1u3CytIVNVx62DPPNKYyqKWQvzgg7Eqq-</a:t>
            </a:r>
            <a:endParaRPr sz="1700">
              <a:solidFill>
                <a:schemeClr val="dk1"/>
              </a:solidFill>
              <a:latin typeface="Rajdhani"/>
              <a:ea typeface="Rajdhani"/>
              <a:cs typeface="Rajdhani"/>
              <a:sym typeface="Rajdhani"/>
            </a:endParaRPr>
          </a:p>
          <a:p>
            <a:pPr marL="0" lvl="0" indent="0" algn="l" rtl="0">
              <a:lnSpc>
                <a:spcPct val="100000"/>
              </a:lnSpc>
              <a:spcBef>
                <a:spcPts val="1200"/>
              </a:spcBef>
              <a:spcAft>
                <a:spcPts val="0"/>
              </a:spcAft>
              <a:buNone/>
            </a:pPr>
            <a:endParaRPr sz="1700">
              <a:solidFill>
                <a:schemeClr val="dk1"/>
              </a:solidFill>
              <a:latin typeface="Rajdhani"/>
              <a:ea typeface="Rajdhani"/>
              <a:cs typeface="Rajdhani"/>
              <a:sym typeface="Rajdhani"/>
            </a:endParaRPr>
          </a:p>
          <a:p>
            <a:pPr marL="0" lvl="0" indent="0" algn="l" rtl="0">
              <a:lnSpc>
                <a:spcPct val="100000"/>
              </a:lnSpc>
              <a:spcBef>
                <a:spcPts val="0"/>
              </a:spcBef>
              <a:spcAft>
                <a:spcPts val="0"/>
              </a:spcAft>
              <a:buClr>
                <a:schemeClr val="dk1"/>
              </a:buClr>
              <a:buSzPts val="1100"/>
              <a:buFont typeface="Arial"/>
              <a:buNone/>
            </a:pPr>
            <a:endParaRPr sz="1700">
              <a:solidFill>
                <a:schemeClr val="dk1"/>
              </a:solidFill>
              <a:latin typeface="Rajdhani"/>
              <a:ea typeface="Rajdhani"/>
              <a:cs typeface="Rajdhani"/>
              <a:sym typeface="Rajdhan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1"/>
          <p:cNvSpPr txBox="1">
            <a:spLocks noGrp="1"/>
          </p:cNvSpPr>
          <p:nvPr>
            <p:ph type="title"/>
          </p:nvPr>
        </p:nvSpPr>
        <p:spPr>
          <a:xfrm>
            <a:off x="311700" y="2164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CLUSTERING </a:t>
            </a:r>
            <a:endParaRPr sz="2000" b="1">
              <a:latin typeface="Rajdhani"/>
              <a:ea typeface="Rajdhani"/>
              <a:cs typeface="Rajdhani"/>
              <a:sym typeface="Rajdhani"/>
            </a:endParaRPr>
          </a:p>
        </p:txBody>
      </p:sp>
      <p:sp>
        <p:nvSpPr>
          <p:cNvPr id="183" name="Google Shape;183;p31"/>
          <p:cNvSpPr txBox="1">
            <a:spLocks noGrp="1"/>
          </p:cNvSpPr>
          <p:nvPr>
            <p:ph type="body" idx="1"/>
          </p:nvPr>
        </p:nvSpPr>
        <p:spPr>
          <a:xfrm>
            <a:off x="311700" y="695275"/>
            <a:ext cx="8520600" cy="378300"/>
          </a:xfrm>
          <a:prstGeom prst="rect">
            <a:avLst/>
          </a:prstGeom>
        </p:spPr>
        <p:txBody>
          <a:bodyPr spcFirstLastPara="1" wrap="square" lIns="91425" tIns="91425" rIns="91425" bIns="91425" anchor="t" anchorCtr="0">
            <a:normAutofit fontScale="70000"/>
          </a:bodyPr>
          <a:lstStyle/>
          <a:p>
            <a:pPr marL="0" lvl="0" indent="0" algn="l" rtl="0">
              <a:spcBef>
                <a:spcPts val="0"/>
              </a:spcBef>
              <a:spcAft>
                <a:spcPts val="1200"/>
              </a:spcAft>
              <a:buNone/>
            </a:pPr>
            <a:r>
              <a:rPr lang="es">
                <a:latin typeface="Rajdhani"/>
                <a:ea typeface="Rajdhani"/>
                <a:cs typeface="Rajdhani"/>
                <a:sym typeface="Rajdhani"/>
              </a:rPr>
              <a:t>Tras el proceso de acercamiento a tus usuarios están en condiciones de sintetizar tu investigación </a:t>
            </a:r>
            <a:endParaRPr>
              <a:latin typeface="Rajdhani"/>
              <a:ea typeface="Rajdhani"/>
              <a:cs typeface="Rajdhani"/>
              <a:sym typeface="Rajdhani"/>
            </a:endParaRPr>
          </a:p>
        </p:txBody>
      </p:sp>
      <p:pic>
        <p:nvPicPr>
          <p:cNvPr id="184" name="Google Shape;184;p31"/>
          <p:cNvPicPr preferRelativeResize="0"/>
          <p:nvPr/>
        </p:nvPicPr>
        <p:blipFill>
          <a:blip r:embed="rId3">
            <a:alphaModFix/>
          </a:blip>
          <a:stretch>
            <a:fillRect/>
          </a:stretch>
        </p:blipFill>
        <p:spPr>
          <a:xfrm>
            <a:off x="-46750" y="996554"/>
            <a:ext cx="9143998" cy="3475992"/>
          </a:xfrm>
          <a:prstGeom prst="rect">
            <a:avLst/>
          </a:prstGeom>
          <a:noFill/>
          <a:ln>
            <a:noFill/>
          </a:ln>
        </p:spPr>
      </p:pic>
      <p:sp>
        <p:nvSpPr>
          <p:cNvPr id="185" name="Google Shape;185;p31"/>
          <p:cNvSpPr txBox="1"/>
          <p:nvPr/>
        </p:nvSpPr>
        <p:spPr>
          <a:xfrm>
            <a:off x="44100" y="4447800"/>
            <a:ext cx="9055800" cy="1000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200" b="1">
                <a:solidFill>
                  <a:srgbClr val="666666"/>
                </a:solidFill>
                <a:latin typeface="Rajdhani"/>
                <a:ea typeface="Rajdhani"/>
                <a:cs typeface="Rajdhani"/>
                <a:sym typeface="Rajdhani"/>
              </a:rPr>
              <a:t>Clustering: </a:t>
            </a:r>
            <a:r>
              <a:rPr lang="es" sz="1200" u="sng">
                <a:solidFill>
                  <a:schemeClr val="accent5"/>
                </a:solidFill>
                <a:latin typeface="Rajdhani"/>
                <a:ea typeface="Rajdhani"/>
                <a:cs typeface="Rajdhani"/>
                <a:sym typeface="Rajdhani"/>
                <a:hlinkClick r:id="rId4">
                  <a:extLst>
                    <a:ext uri="{A12FA001-AC4F-418D-AE19-62706E023703}">
                      <ahyp:hlinkClr xmlns:ahyp="http://schemas.microsoft.com/office/drawing/2018/hyperlinkcolor" val="tx"/>
                    </a:ext>
                  </a:extLst>
                </a:hlinkClick>
              </a:rPr>
              <a:t>https://app.mural.co/t/lopaworkspace7627/m/lopaworkspace7627/1635897272400/b0a24e375ecd31958afe9897212a5a999d741734?sender=e22335eb-157c-4451-8b40-4c3f8cc3386f</a:t>
            </a:r>
            <a:endParaRPr sz="1200">
              <a:solidFill>
                <a:schemeClr val="dk1"/>
              </a:solidFill>
              <a:latin typeface="Rajdhani"/>
              <a:ea typeface="Rajdhani"/>
              <a:cs typeface="Rajdhani"/>
              <a:sym typeface="Rajdhani"/>
            </a:endParaRPr>
          </a:p>
          <a:p>
            <a:pPr marL="0" lvl="0" indent="0" algn="l" rtl="0">
              <a:spcBef>
                <a:spcPts val="0"/>
              </a:spcBef>
              <a:spcAft>
                <a:spcPts val="0"/>
              </a:spcAft>
              <a:buNone/>
            </a:pPr>
            <a:endParaRPr sz="1700">
              <a:solidFill>
                <a:schemeClr val="dk1"/>
              </a:solidFill>
              <a:latin typeface="Rajdhani"/>
              <a:ea typeface="Rajdhani"/>
              <a:cs typeface="Rajdhani"/>
              <a:sym typeface="Rajdhan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2"/>
          <p:cNvSpPr txBox="1">
            <a:spLocks noGrp="1"/>
          </p:cNvSpPr>
          <p:nvPr>
            <p:ph type="title"/>
          </p:nvPr>
        </p:nvSpPr>
        <p:spPr>
          <a:xfrm>
            <a:off x="311700" y="2164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CLUSTERING </a:t>
            </a:r>
            <a:endParaRPr sz="2000" b="1">
              <a:latin typeface="Rajdhani"/>
              <a:ea typeface="Rajdhani"/>
              <a:cs typeface="Rajdhani"/>
              <a:sym typeface="Rajdhani"/>
            </a:endParaRPr>
          </a:p>
        </p:txBody>
      </p:sp>
      <p:sp>
        <p:nvSpPr>
          <p:cNvPr id="191" name="Google Shape;191;p32"/>
          <p:cNvSpPr txBox="1">
            <a:spLocks noGrp="1"/>
          </p:cNvSpPr>
          <p:nvPr>
            <p:ph type="body" idx="1"/>
          </p:nvPr>
        </p:nvSpPr>
        <p:spPr>
          <a:xfrm>
            <a:off x="311700" y="695275"/>
            <a:ext cx="8520600" cy="378300"/>
          </a:xfrm>
          <a:prstGeom prst="rect">
            <a:avLst/>
          </a:prstGeom>
        </p:spPr>
        <p:txBody>
          <a:bodyPr spcFirstLastPara="1" wrap="square" lIns="91425" tIns="91425" rIns="91425" bIns="91425" anchor="t" anchorCtr="0">
            <a:normAutofit fontScale="70000"/>
          </a:bodyPr>
          <a:lstStyle/>
          <a:p>
            <a:pPr marL="0" lvl="0" indent="0" algn="l" rtl="0">
              <a:spcBef>
                <a:spcPts val="0"/>
              </a:spcBef>
              <a:spcAft>
                <a:spcPts val="1200"/>
              </a:spcAft>
              <a:buNone/>
            </a:pPr>
            <a:r>
              <a:rPr lang="es">
                <a:latin typeface="Rajdhani"/>
                <a:ea typeface="Rajdhani"/>
                <a:cs typeface="Rajdhani"/>
                <a:sym typeface="Rajdhani"/>
              </a:rPr>
              <a:t>Tras el proceso de acercamiento a tus usuarios están en condiciones de sintetizar tu investigación </a:t>
            </a:r>
            <a:endParaRPr>
              <a:latin typeface="Rajdhani"/>
              <a:ea typeface="Rajdhani"/>
              <a:cs typeface="Rajdhani"/>
              <a:sym typeface="Rajdhani"/>
            </a:endParaRPr>
          </a:p>
        </p:txBody>
      </p:sp>
      <p:pic>
        <p:nvPicPr>
          <p:cNvPr id="192" name="Google Shape;192;p32"/>
          <p:cNvPicPr preferRelativeResize="0"/>
          <p:nvPr/>
        </p:nvPicPr>
        <p:blipFill>
          <a:blip r:embed="rId3">
            <a:alphaModFix/>
          </a:blip>
          <a:stretch>
            <a:fillRect/>
          </a:stretch>
        </p:blipFill>
        <p:spPr>
          <a:xfrm>
            <a:off x="152400" y="1158850"/>
            <a:ext cx="8839197" cy="2898876"/>
          </a:xfrm>
          <a:prstGeom prst="rect">
            <a:avLst/>
          </a:prstGeom>
          <a:noFill/>
          <a:ln>
            <a:noFill/>
          </a:ln>
        </p:spPr>
      </p:pic>
      <p:sp>
        <p:nvSpPr>
          <p:cNvPr id="193" name="Google Shape;193;p32"/>
          <p:cNvSpPr txBox="1"/>
          <p:nvPr/>
        </p:nvSpPr>
        <p:spPr>
          <a:xfrm>
            <a:off x="44100" y="4143000"/>
            <a:ext cx="9055800" cy="1000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200" b="1">
                <a:solidFill>
                  <a:srgbClr val="666666"/>
                </a:solidFill>
                <a:latin typeface="Rajdhani"/>
                <a:ea typeface="Rajdhani"/>
                <a:cs typeface="Rajdhani"/>
                <a:sym typeface="Rajdhani"/>
              </a:rPr>
              <a:t>Clustering: </a:t>
            </a:r>
            <a:r>
              <a:rPr lang="es" sz="1200" u="sng">
                <a:solidFill>
                  <a:schemeClr val="accent5"/>
                </a:solidFill>
                <a:latin typeface="Rajdhani"/>
                <a:ea typeface="Rajdhani"/>
                <a:cs typeface="Rajdhani"/>
                <a:sym typeface="Rajdhani"/>
                <a:hlinkClick r:id="rId4">
                  <a:extLst>
                    <a:ext uri="{A12FA001-AC4F-418D-AE19-62706E023703}">
                      <ahyp:hlinkClr xmlns:ahyp="http://schemas.microsoft.com/office/drawing/2018/hyperlinkcolor" val="tx"/>
                    </a:ext>
                  </a:extLst>
                </a:hlinkClick>
              </a:rPr>
              <a:t>https://app.mural.co/t/lopaworkspace7627/m/lopaworkspace7627/1635897272400/b0a24e375ecd31958afe9897212a5a999d741734?sender=e22335eb-157c-4451-8b40-4c3f8cc3386f</a:t>
            </a:r>
            <a:endParaRPr sz="1200">
              <a:solidFill>
                <a:schemeClr val="dk1"/>
              </a:solidFill>
              <a:latin typeface="Rajdhani"/>
              <a:ea typeface="Rajdhani"/>
              <a:cs typeface="Rajdhani"/>
              <a:sym typeface="Rajdhani"/>
            </a:endParaRPr>
          </a:p>
          <a:p>
            <a:pPr marL="0" lvl="0" indent="0" algn="l" rtl="0">
              <a:spcBef>
                <a:spcPts val="0"/>
              </a:spcBef>
              <a:spcAft>
                <a:spcPts val="0"/>
              </a:spcAft>
              <a:buNone/>
            </a:pPr>
            <a:endParaRPr sz="1700">
              <a:solidFill>
                <a:schemeClr val="dk1"/>
              </a:solidFill>
              <a:latin typeface="Rajdhani"/>
              <a:ea typeface="Rajdhani"/>
              <a:cs typeface="Rajdhani"/>
              <a:sym typeface="Rajdhan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3383C"/>
        </a:solidFill>
        <a:effectLst/>
      </p:bgPr>
    </p:bg>
    <p:spTree>
      <p:nvGrpSpPr>
        <p:cNvPr id="1" name="Shape 61"/>
        <p:cNvGrpSpPr/>
        <p:nvPr/>
      </p:nvGrpSpPr>
      <p:grpSpPr>
        <a:xfrm>
          <a:off x="0" y="0"/>
          <a:ext cx="0" cy="0"/>
          <a:chOff x="0" y="0"/>
          <a:chExt cx="0" cy="0"/>
        </a:xfrm>
      </p:grpSpPr>
      <p:grpSp>
        <p:nvGrpSpPr>
          <p:cNvPr id="62" name="Google Shape;62;p15"/>
          <p:cNvGrpSpPr/>
          <p:nvPr/>
        </p:nvGrpSpPr>
        <p:grpSpPr>
          <a:xfrm>
            <a:off x="2116078" y="1510975"/>
            <a:ext cx="4911847" cy="2378100"/>
            <a:chOff x="2061953" y="1495200"/>
            <a:chExt cx="4911847" cy="2378100"/>
          </a:xfrm>
        </p:grpSpPr>
        <p:sp>
          <p:nvSpPr>
            <p:cNvPr id="63" name="Google Shape;63;p15"/>
            <p:cNvSpPr txBox="1"/>
            <p:nvPr/>
          </p:nvSpPr>
          <p:spPr>
            <a:xfrm>
              <a:off x="2931300" y="1495200"/>
              <a:ext cx="4042500" cy="2378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None/>
              </a:pPr>
              <a:r>
                <a:rPr lang="es" sz="3700" b="1">
                  <a:solidFill>
                    <a:srgbClr val="FFFFFF"/>
                  </a:solidFill>
                  <a:latin typeface="Rajdhani"/>
                  <a:ea typeface="Rajdhani"/>
                  <a:cs typeface="Rajdhani"/>
                  <a:sym typeface="Rajdhani"/>
                </a:rPr>
                <a:t>Equipo de trabajo</a:t>
              </a:r>
              <a:endParaRPr sz="3700" b="1">
                <a:solidFill>
                  <a:srgbClr val="FFFFFF"/>
                </a:solidFill>
                <a:latin typeface="Rajdhani"/>
                <a:ea typeface="Rajdhani"/>
                <a:cs typeface="Rajdhani"/>
                <a:sym typeface="Rajdhani"/>
              </a:endParaRPr>
            </a:p>
          </p:txBody>
        </p:sp>
        <p:sp>
          <p:nvSpPr>
            <p:cNvPr id="64" name="Google Shape;64;p15"/>
            <p:cNvSpPr txBox="1"/>
            <p:nvPr/>
          </p:nvSpPr>
          <p:spPr>
            <a:xfrm>
              <a:off x="2061953" y="2195563"/>
              <a:ext cx="548700" cy="9774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None/>
              </a:pPr>
              <a:r>
                <a:rPr lang="es" sz="6000" b="1">
                  <a:solidFill>
                    <a:srgbClr val="FFFFFF"/>
                  </a:solidFill>
                  <a:latin typeface="Rajdhani"/>
                  <a:ea typeface="Rajdhani"/>
                  <a:cs typeface="Rajdhani"/>
                  <a:sym typeface="Rajdhani"/>
                </a:rPr>
                <a:t>1</a:t>
              </a:r>
              <a:endParaRPr sz="6000" b="1">
                <a:solidFill>
                  <a:srgbClr val="FFFFFF"/>
                </a:solidFill>
                <a:latin typeface="Rajdhani"/>
                <a:ea typeface="Rajdhani"/>
                <a:cs typeface="Rajdhani"/>
                <a:sym typeface="Rajdhani"/>
              </a:endParaRPr>
            </a:p>
          </p:txBody>
        </p:sp>
        <p:sp>
          <p:nvSpPr>
            <p:cNvPr id="65" name="Google Shape;65;p15"/>
            <p:cNvSpPr/>
            <p:nvPr/>
          </p:nvSpPr>
          <p:spPr>
            <a:xfrm>
              <a:off x="2760000" y="2141125"/>
              <a:ext cx="18600" cy="1086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3"/>
          <p:cNvSpPr txBox="1">
            <a:spLocks noGrp="1"/>
          </p:cNvSpPr>
          <p:nvPr>
            <p:ph type="title"/>
          </p:nvPr>
        </p:nvSpPr>
        <p:spPr>
          <a:xfrm>
            <a:off x="311700" y="2164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MAPA DE EMPATÍA</a:t>
            </a:r>
            <a:endParaRPr sz="2000" b="1">
              <a:latin typeface="Rajdhani"/>
              <a:ea typeface="Rajdhani"/>
              <a:cs typeface="Rajdhani"/>
              <a:sym typeface="Rajdhani"/>
            </a:endParaRPr>
          </a:p>
        </p:txBody>
      </p:sp>
      <p:sp>
        <p:nvSpPr>
          <p:cNvPr id="199" name="Google Shape;199;p33"/>
          <p:cNvSpPr txBox="1">
            <a:spLocks noGrp="1"/>
          </p:cNvSpPr>
          <p:nvPr>
            <p:ph type="body" idx="1"/>
          </p:nvPr>
        </p:nvSpPr>
        <p:spPr>
          <a:xfrm>
            <a:off x="311700" y="695275"/>
            <a:ext cx="8520600" cy="378300"/>
          </a:xfrm>
          <a:prstGeom prst="rect">
            <a:avLst/>
          </a:prstGeom>
        </p:spPr>
        <p:txBody>
          <a:bodyPr spcFirstLastPara="1" wrap="square" lIns="91425" tIns="91425" rIns="91425" bIns="91425" anchor="t" anchorCtr="0">
            <a:normAutofit fontScale="70000"/>
          </a:bodyPr>
          <a:lstStyle/>
          <a:p>
            <a:pPr marL="0" lvl="0" indent="0" algn="l" rtl="0">
              <a:spcBef>
                <a:spcPts val="0"/>
              </a:spcBef>
              <a:spcAft>
                <a:spcPts val="1200"/>
              </a:spcAft>
              <a:buNone/>
            </a:pPr>
            <a:r>
              <a:rPr lang="es">
                <a:latin typeface="Rajdhani"/>
                <a:ea typeface="Rajdhani"/>
                <a:cs typeface="Rajdhani"/>
                <a:sym typeface="Rajdhani"/>
              </a:rPr>
              <a:t>Por favor poner un print de pantalla del mapa de empatía  realizado en clase</a:t>
            </a:r>
            <a:endParaRPr>
              <a:latin typeface="Rajdhani"/>
              <a:ea typeface="Rajdhani"/>
              <a:cs typeface="Rajdhani"/>
              <a:sym typeface="Rajdhani"/>
            </a:endParaRPr>
          </a:p>
        </p:txBody>
      </p:sp>
      <p:sp>
        <p:nvSpPr>
          <p:cNvPr id="200" name="Google Shape;200;p33"/>
          <p:cNvSpPr txBox="1"/>
          <p:nvPr/>
        </p:nvSpPr>
        <p:spPr>
          <a:xfrm>
            <a:off x="0" y="4404600"/>
            <a:ext cx="91440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200" b="1">
                <a:solidFill>
                  <a:srgbClr val="666666"/>
                </a:solidFill>
                <a:latin typeface="Rajdhani"/>
                <a:ea typeface="Rajdhani"/>
                <a:cs typeface="Rajdhani"/>
                <a:sym typeface="Rajdhani"/>
              </a:rPr>
              <a:t>Mapa de empatía: </a:t>
            </a:r>
            <a:r>
              <a:rPr lang="es" sz="1200" u="sng">
                <a:solidFill>
                  <a:schemeClr val="accent5"/>
                </a:solidFill>
                <a:latin typeface="Rajdhani"/>
                <a:ea typeface="Rajdhani"/>
                <a:cs typeface="Rajdhani"/>
                <a:sym typeface="Rajdhani"/>
                <a:hlinkClick r:id="rId3">
                  <a:extLst>
                    <a:ext uri="{A12FA001-AC4F-418D-AE19-62706E023703}">
                      <ahyp:hlinkClr xmlns:ahyp="http://schemas.microsoft.com/office/drawing/2018/hyperlinkcolor" val="tx"/>
                    </a:ext>
                  </a:extLst>
                </a:hlinkClick>
              </a:rPr>
              <a:t>https://app.mural.co/t/lopaworkspace7627/m/lopaworkspace7627/1635897272373/f94186f611ac097196ab294fa6a00e0e7852c85b?sender=40921169-340d-4a6a-8081-535706d801ee</a:t>
            </a:r>
            <a:endParaRPr sz="1200"/>
          </a:p>
        </p:txBody>
      </p:sp>
      <p:pic>
        <p:nvPicPr>
          <p:cNvPr id="201" name="Google Shape;201;p33"/>
          <p:cNvPicPr preferRelativeResize="0"/>
          <p:nvPr/>
        </p:nvPicPr>
        <p:blipFill>
          <a:blip r:embed="rId4">
            <a:alphaModFix/>
          </a:blip>
          <a:stretch>
            <a:fillRect/>
          </a:stretch>
        </p:blipFill>
        <p:spPr>
          <a:xfrm>
            <a:off x="1929225" y="1225975"/>
            <a:ext cx="4380870" cy="30262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33383C"/>
        </a:solidFill>
        <a:effectLst/>
      </p:bgPr>
    </p:bg>
    <p:spTree>
      <p:nvGrpSpPr>
        <p:cNvPr id="1" name="Shape 205"/>
        <p:cNvGrpSpPr/>
        <p:nvPr/>
      </p:nvGrpSpPr>
      <p:grpSpPr>
        <a:xfrm>
          <a:off x="0" y="0"/>
          <a:ext cx="0" cy="0"/>
          <a:chOff x="0" y="0"/>
          <a:chExt cx="0" cy="0"/>
        </a:xfrm>
      </p:grpSpPr>
      <p:grpSp>
        <p:nvGrpSpPr>
          <p:cNvPr id="206" name="Google Shape;206;p34"/>
          <p:cNvGrpSpPr/>
          <p:nvPr/>
        </p:nvGrpSpPr>
        <p:grpSpPr>
          <a:xfrm>
            <a:off x="2116078" y="1510975"/>
            <a:ext cx="4911847" cy="2378100"/>
            <a:chOff x="2061953" y="1495200"/>
            <a:chExt cx="4911847" cy="2378100"/>
          </a:xfrm>
        </p:grpSpPr>
        <p:sp>
          <p:nvSpPr>
            <p:cNvPr id="207" name="Google Shape;207;p34"/>
            <p:cNvSpPr txBox="1"/>
            <p:nvPr/>
          </p:nvSpPr>
          <p:spPr>
            <a:xfrm>
              <a:off x="2931300" y="1495200"/>
              <a:ext cx="4042500" cy="2378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None/>
              </a:pPr>
              <a:r>
                <a:rPr lang="es" sz="3700" b="1">
                  <a:solidFill>
                    <a:srgbClr val="FFFFFF"/>
                  </a:solidFill>
                  <a:latin typeface="Rajdhani"/>
                  <a:ea typeface="Rajdhani"/>
                  <a:cs typeface="Rajdhani"/>
                  <a:sym typeface="Rajdhani"/>
                </a:rPr>
                <a:t>Entrega bitácora</a:t>
              </a:r>
              <a:endParaRPr sz="3700" b="1">
                <a:solidFill>
                  <a:srgbClr val="FFFFFF"/>
                </a:solidFill>
                <a:latin typeface="Rajdhani"/>
                <a:ea typeface="Rajdhani"/>
                <a:cs typeface="Rajdhani"/>
                <a:sym typeface="Rajdhani"/>
              </a:endParaRPr>
            </a:p>
          </p:txBody>
        </p:sp>
        <p:sp>
          <p:nvSpPr>
            <p:cNvPr id="208" name="Google Shape;208;p34"/>
            <p:cNvSpPr txBox="1"/>
            <p:nvPr/>
          </p:nvSpPr>
          <p:spPr>
            <a:xfrm>
              <a:off x="2061953" y="2195563"/>
              <a:ext cx="548700" cy="9774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None/>
              </a:pPr>
              <a:r>
                <a:rPr lang="es" sz="6000" b="1">
                  <a:solidFill>
                    <a:srgbClr val="FFFFFF"/>
                  </a:solidFill>
                  <a:latin typeface="Rajdhani"/>
                  <a:ea typeface="Rajdhani"/>
                  <a:cs typeface="Rajdhani"/>
                  <a:sym typeface="Rajdhani"/>
                </a:rPr>
                <a:t>4</a:t>
              </a:r>
              <a:endParaRPr sz="6000" b="1">
                <a:solidFill>
                  <a:srgbClr val="FFFFFF"/>
                </a:solidFill>
                <a:latin typeface="Rajdhani"/>
                <a:ea typeface="Rajdhani"/>
                <a:cs typeface="Rajdhani"/>
                <a:sym typeface="Rajdhani"/>
              </a:endParaRPr>
            </a:p>
          </p:txBody>
        </p:sp>
        <p:sp>
          <p:nvSpPr>
            <p:cNvPr id="209" name="Google Shape;209;p34"/>
            <p:cNvSpPr/>
            <p:nvPr/>
          </p:nvSpPr>
          <p:spPr>
            <a:xfrm>
              <a:off x="2760000" y="2141125"/>
              <a:ext cx="18600" cy="1086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sz="2000" b="1">
                <a:solidFill>
                  <a:srgbClr val="EC183F"/>
                </a:solidFill>
                <a:latin typeface="Rajdhani"/>
                <a:ea typeface="Rajdhani"/>
                <a:cs typeface="Rajdhani"/>
                <a:sym typeface="Rajdhani"/>
              </a:rPr>
              <a:t>PREGUNTAS DEL PARCIAL QUE DEBERÁN RESPONDER INDIVIDUALMENTE (CADA INTEGRANTE RESPONDE SÓLO UNA)</a:t>
            </a:r>
            <a:endParaRPr sz="2000" b="1">
              <a:solidFill>
                <a:srgbClr val="EC183F"/>
              </a:solidFill>
              <a:latin typeface="Rajdhani"/>
              <a:ea typeface="Rajdhani"/>
              <a:cs typeface="Rajdhani"/>
              <a:sym typeface="Rajdhani"/>
            </a:endParaRPr>
          </a:p>
        </p:txBody>
      </p:sp>
      <p:sp>
        <p:nvSpPr>
          <p:cNvPr id="215" name="Google Shape;215;p35"/>
          <p:cNvSpPr txBox="1"/>
          <p:nvPr/>
        </p:nvSpPr>
        <p:spPr>
          <a:xfrm>
            <a:off x="473400" y="1300450"/>
            <a:ext cx="8520600" cy="33239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000" b="1" dirty="0">
                <a:solidFill>
                  <a:schemeClr val="dk1"/>
                </a:solidFill>
                <a:latin typeface="Rajdhani"/>
                <a:ea typeface="Rajdhani"/>
                <a:cs typeface="Rajdhani"/>
                <a:sym typeface="Rajdhani"/>
              </a:rPr>
              <a:t>PREGUNTAS DE PARCIAL:</a:t>
            </a:r>
          </a:p>
          <a:p>
            <a:pPr marL="0" lvl="0" indent="0" algn="l" rtl="0">
              <a:spcBef>
                <a:spcPts val="0"/>
              </a:spcBef>
              <a:spcAft>
                <a:spcPts val="0"/>
              </a:spcAft>
              <a:buNone/>
            </a:pPr>
            <a:endParaRPr lang="es-CO" sz="2000" b="1" dirty="0">
              <a:solidFill>
                <a:schemeClr val="dk1"/>
              </a:solidFill>
              <a:latin typeface="Rajdhani"/>
              <a:ea typeface="Rajdhani"/>
              <a:cs typeface="Rajdhani"/>
              <a:sym typeface="Rajdhani"/>
            </a:endParaRPr>
          </a:p>
          <a:p>
            <a:pPr marL="457200" indent="-330200">
              <a:buClr>
                <a:srgbClr val="EC183F"/>
              </a:buClr>
              <a:buSzPts val="1600"/>
              <a:buFont typeface="Rubik"/>
              <a:buAutoNum type="arabicPeriod"/>
            </a:pPr>
            <a:r>
              <a:rPr lang="es-ES" sz="1800" b="0" i="0" u="none" strike="noStrike" dirty="0">
                <a:solidFill>
                  <a:srgbClr val="000000"/>
                </a:solidFill>
                <a:effectLst/>
                <a:latin typeface="Rubik" panose="020B0604020202020204" charset="-79"/>
                <a:cs typeface="Rubik" panose="020B0604020202020204" charset="-79"/>
              </a:rPr>
              <a:t>¿</a:t>
            </a:r>
            <a:r>
              <a:rPr lang="es-ES" sz="1600" b="0" i="0" u="none" strike="noStrike" dirty="0">
                <a:solidFill>
                  <a:srgbClr val="000000"/>
                </a:solidFill>
                <a:effectLst/>
                <a:latin typeface="Rubik" panose="020B0604020202020204" charset="-79"/>
                <a:cs typeface="Rubik" panose="020B0604020202020204" charset="-79"/>
              </a:rPr>
              <a:t>Cuál es la diferencia entre los actores que entrevistaron y el resto de los que aparecen en el mapa? - Camilo</a:t>
            </a:r>
            <a:endParaRPr lang="es-ES" sz="1600" b="1" i="0" u="none" strike="noStrike" dirty="0">
              <a:solidFill>
                <a:srgbClr val="EC183F"/>
              </a:solidFill>
              <a:effectLst/>
              <a:latin typeface="Rubik" panose="020B0604020202020204" charset="-79"/>
              <a:cs typeface="Rubik" panose="020B0604020202020204" charset="-79"/>
            </a:endParaRPr>
          </a:p>
          <a:p>
            <a:pPr marL="457200" lvl="0" indent="-330200" algn="l" rtl="0">
              <a:spcBef>
                <a:spcPts val="0"/>
              </a:spcBef>
              <a:spcAft>
                <a:spcPts val="0"/>
              </a:spcAft>
              <a:buClr>
                <a:srgbClr val="EC183F"/>
              </a:buClr>
              <a:buSzPts val="1600"/>
              <a:buFont typeface="Rubik"/>
              <a:buAutoNum type="arabicPeriod"/>
            </a:pPr>
            <a:r>
              <a:rPr lang="es" sz="1600" dirty="0">
                <a:solidFill>
                  <a:schemeClr val="dk1"/>
                </a:solidFill>
                <a:latin typeface="Rubik Medium"/>
                <a:ea typeface="Rubik Medium"/>
                <a:cs typeface="Rubik Medium"/>
                <a:sym typeface="Rubik Medium"/>
              </a:rPr>
              <a:t>¿Cómo obtuvieron la hipótesis inicial con la que salieron a investigar? - Yudi</a:t>
            </a:r>
          </a:p>
          <a:p>
            <a:pPr marL="457200" lvl="0" indent="-330200" algn="l" rtl="0">
              <a:spcBef>
                <a:spcPts val="0"/>
              </a:spcBef>
              <a:spcAft>
                <a:spcPts val="0"/>
              </a:spcAft>
              <a:buClr>
                <a:srgbClr val="EC183F"/>
              </a:buClr>
              <a:buSzPts val="1600"/>
              <a:buFont typeface="Rubik"/>
              <a:buAutoNum type="arabicPeriod"/>
            </a:pPr>
            <a:r>
              <a:rPr lang="es-ES" sz="1600" dirty="0">
                <a:solidFill>
                  <a:schemeClr val="dk1"/>
                </a:solidFill>
                <a:latin typeface="Rubik Medium"/>
                <a:ea typeface="Rubik Medium"/>
                <a:cs typeface="Rubik Medium"/>
                <a:sym typeface="Rubik Medium"/>
              </a:rPr>
              <a:t>¿Qué datos cuantitativos son los que resultaron más interesantes para  entender qué le pasa a las Personas respecto a su temática? - Emilio</a:t>
            </a:r>
          </a:p>
          <a:p>
            <a:pPr marL="457200" lvl="0" indent="-330200" algn="l" rtl="0">
              <a:spcBef>
                <a:spcPts val="0"/>
              </a:spcBef>
              <a:spcAft>
                <a:spcPts val="0"/>
              </a:spcAft>
              <a:buClr>
                <a:srgbClr val="EC183F"/>
              </a:buClr>
              <a:buSzPts val="1600"/>
              <a:buFont typeface="Rubik"/>
              <a:buAutoNum type="arabicPeriod"/>
            </a:pPr>
            <a:r>
              <a:rPr lang="es-ES" sz="1600" dirty="0">
                <a:solidFill>
                  <a:schemeClr val="dk1"/>
                </a:solidFill>
                <a:latin typeface="Rubik Medium"/>
                <a:ea typeface="Rubik Medium"/>
                <a:cs typeface="Rubik Medium"/>
                <a:sym typeface="Rubik Medium"/>
              </a:rPr>
              <a:t> ¿A quienes entrevistaron y por qué? - Natalia</a:t>
            </a:r>
          </a:p>
          <a:p>
            <a:pPr marL="457200" lvl="0" indent="-330200" algn="l" rtl="0">
              <a:spcBef>
                <a:spcPts val="0"/>
              </a:spcBef>
              <a:spcAft>
                <a:spcPts val="0"/>
              </a:spcAft>
              <a:buClr>
                <a:srgbClr val="EC183F"/>
              </a:buClr>
              <a:buSzPts val="1600"/>
              <a:buFont typeface="Rubik"/>
              <a:buAutoNum type="arabicPeriod"/>
            </a:pPr>
            <a:r>
              <a:rPr lang="es-ES" sz="1600" dirty="0">
                <a:solidFill>
                  <a:schemeClr val="dk1"/>
                </a:solidFill>
                <a:latin typeface="Rubik Medium"/>
                <a:ea typeface="Rubik Medium"/>
                <a:cs typeface="Rubik Medium"/>
                <a:sym typeface="Rubik Medium"/>
              </a:rPr>
              <a:t>¿Qué fue lo más importante que surgió de las entrevistas con usuarios? - </a:t>
            </a:r>
            <a:r>
              <a:rPr lang="es-ES" sz="1600" dirty="0" err="1">
                <a:solidFill>
                  <a:schemeClr val="dk1"/>
                </a:solidFill>
                <a:latin typeface="Rubik Medium"/>
                <a:ea typeface="Rubik Medium"/>
                <a:cs typeface="Rubik Medium"/>
                <a:sym typeface="Rubik Medium"/>
              </a:rPr>
              <a:t>Emely</a:t>
            </a:r>
            <a:endParaRPr lang="es-ES" sz="1600" dirty="0">
              <a:solidFill>
                <a:schemeClr val="dk1"/>
              </a:solidFill>
              <a:latin typeface="Rubik Medium"/>
              <a:ea typeface="Rubik Medium"/>
              <a:cs typeface="Rubik Medium"/>
              <a:sym typeface="Rubik Medium"/>
            </a:endParaRPr>
          </a:p>
          <a:p>
            <a:pPr marL="457200" lvl="0" indent="-330200" algn="l" rtl="0">
              <a:spcBef>
                <a:spcPts val="0"/>
              </a:spcBef>
              <a:spcAft>
                <a:spcPts val="0"/>
              </a:spcAft>
              <a:buClr>
                <a:srgbClr val="EC183F"/>
              </a:buClr>
              <a:buSzPts val="1600"/>
              <a:buFont typeface="Rubik"/>
              <a:buAutoNum type="arabicPeriod"/>
            </a:pPr>
            <a:r>
              <a:rPr lang="es-ES" sz="1600" dirty="0">
                <a:solidFill>
                  <a:schemeClr val="dk1"/>
                </a:solidFill>
                <a:latin typeface="Rubik Medium"/>
                <a:ea typeface="Rubik Medium"/>
                <a:cs typeface="Rubik Medium"/>
                <a:sym typeface="Rubik Medium"/>
              </a:rPr>
              <a:t>¿Qué roles deben estar presentes en una entrevista con usuarios? - Santiago</a:t>
            </a:r>
          </a:p>
          <a:p>
            <a:pPr marL="457200" lvl="0" indent="-330200" algn="l" rtl="0">
              <a:spcBef>
                <a:spcPts val="0"/>
              </a:spcBef>
              <a:spcAft>
                <a:spcPts val="0"/>
              </a:spcAft>
              <a:buClr>
                <a:srgbClr val="EC183F"/>
              </a:buClr>
              <a:buSzPts val="1600"/>
              <a:buFont typeface="Rubik"/>
              <a:buAutoNum type="arabicPeriod"/>
            </a:pPr>
            <a:r>
              <a:rPr lang="es-ES" sz="1600" dirty="0">
                <a:solidFill>
                  <a:schemeClr val="dk1"/>
                </a:solidFill>
                <a:latin typeface="Rubik Medium"/>
                <a:ea typeface="Rubik Medium"/>
                <a:cs typeface="Rubik Medium"/>
                <a:sym typeface="Rubik Medium"/>
              </a:rPr>
              <a:t>¿Qué cosas debe hacer y qué no un entrevistador? - Lucia</a:t>
            </a:r>
          </a:p>
          <a:p>
            <a:pPr marL="457200" lvl="0" indent="-330200" algn="l" rtl="0">
              <a:spcBef>
                <a:spcPts val="0"/>
              </a:spcBef>
              <a:spcAft>
                <a:spcPts val="0"/>
              </a:spcAft>
              <a:buClr>
                <a:srgbClr val="EC183F"/>
              </a:buClr>
              <a:buSzPts val="1600"/>
              <a:buFont typeface="Rubik"/>
              <a:buAutoNum type="arabicPeriod"/>
            </a:pPr>
            <a:r>
              <a:rPr lang="es-ES" sz="1600" dirty="0">
                <a:solidFill>
                  <a:schemeClr val="dk1"/>
                </a:solidFill>
                <a:latin typeface="Rubik Medium"/>
                <a:ea typeface="Rubik Medium"/>
                <a:cs typeface="Rubik Medium"/>
                <a:sym typeface="Rubik Medium"/>
              </a:rPr>
              <a:t>¿Cuales son las principales características de la </a:t>
            </a:r>
            <a:r>
              <a:rPr lang="es-ES" sz="1600" dirty="0" err="1">
                <a:solidFill>
                  <a:schemeClr val="dk1"/>
                </a:solidFill>
                <a:latin typeface="Rubik Medium"/>
                <a:ea typeface="Rubik Medium"/>
                <a:cs typeface="Rubik Medium"/>
                <a:sym typeface="Rubik Medium"/>
              </a:rPr>
              <a:t>protopersona</a:t>
            </a:r>
            <a:r>
              <a:rPr lang="es-ES" sz="1600" dirty="0">
                <a:solidFill>
                  <a:schemeClr val="dk1"/>
                </a:solidFill>
                <a:latin typeface="Rubik Medium"/>
                <a:ea typeface="Rubik Medium"/>
                <a:cs typeface="Rubik Medium"/>
                <a:sym typeface="Rubik Medium"/>
              </a:rPr>
              <a:t>? - Tomas</a:t>
            </a:r>
            <a:endParaRPr lang="es-ES" sz="1600" dirty="0">
              <a:latin typeface="Rubik Medium"/>
              <a:ea typeface="Rubik Medium"/>
              <a:cs typeface="Rubik Medium"/>
              <a:sym typeface="Rubik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7"/>
          <p:cNvSpPr txBox="1">
            <a:spLocks noGrp="1"/>
          </p:cNvSpPr>
          <p:nvPr>
            <p:ph type="title"/>
          </p:nvPr>
        </p:nvSpPr>
        <p:spPr>
          <a:xfrm>
            <a:off x="311700" y="292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000" b="1">
                <a:solidFill>
                  <a:srgbClr val="EC183F"/>
                </a:solidFill>
                <a:latin typeface="Rubik"/>
                <a:ea typeface="Rubik"/>
                <a:cs typeface="Rubik"/>
                <a:sym typeface="Rubik"/>
              </a:rPr>
              <a:t>2.</a:t>
            </a:r>
            <a:r>
              <a:rPr lang="es" sz="2000">
                <a:latin typeface="Rubik Medium"/>
                <a:ea typeface="Rubik Medium"/>
                <a:cs typeface="Rubik Medium"/>
                <a:sym typeface="Rubik Medium"/>
              </a:rPr>
              <a:t> ¿Cómo obtuvieron la hipótesis inicial con la que salieron a investigar? - Yudi Morales</a:t>
            </a:r>
            <a:endParaRPr sz="2000"/>
          </a:p>
        </p:txBody>
      </p:sp>
      <p:sp>
        <p:nvSpPr>
          <p:cNvPr id="227" name="Google Shape;227;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indent="0">
              <a:spcAft>
                <a:spcPts val="1200"/>
              </a:spcAft>
              <a:buNone/>
            </a:pPr>
            <a:r>
              <a:rPr lang="es-CO" dirty="0">
                <a:latin typeface="Rajdhani"/>
                <a:ea typeface="Rajdhani"/>
                <a:cs typeface="Rajdhani"/>
                <a:sym typeface="Rajdhani"/>
              </a:rPr>
              <a:t>La hipótesis inicial se obtuvo mediante la realización del mapa de actores  donde definimos varias problemáticas relacionadas al tema de entrenamiento al aire libre, llegamos a la conclusión de que de la Seguridad al momento de realizar esta actividad era el más relevante y por ende acordamos direccionarnos a encontrar el porque  la inseguridad   disminuye la probabilidad de las personas sentirse motivadas a entrenar al aire libre.</a:t>
            </a:r>
            <a:endParaRPr lang="es-ES" sz="1800" dirty="0">
              <a:solidFill>
                <a:schemeClr val="dk1"/>
              </a:solidFill>
              <a:latin typeface="Rajdhani"/>
              <a:ea typeface="Rajdhani"/>
              <a:cs typeface="Rajdhani"/>
              <a:sym typeface="Rajdhani"/>
            </a:endParaRPr>
          </a:p>
          <a:p>
            <a:pPr marL="0" lvl="0" indent="0" algn="l" rtl="0">
              <a:spcBef>
                <a:spcPts val="0"/>
              </a:spcBef>
              <a:spcAft>
                <a:spcPts val="1200"/>
              </a:spcAft>
              <a:buNone/>
            </a:pPr>
            <a:endParaRPr lang="es-CO" dirty="0">
              <a:latin typeface="Rajdhani"/>
              <a:ea typeface="Rajdhani"/>
              <a:cs typeface="Rajdhani"/>
              <a:sym typeface="Rajdhan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44"/>
          <p:cNvSpPr txBox="1">
            <a:spLocks noGrp="1"/>
          </p:cNvSpPr>
          <p:nvPr>
            <p:ph type="title"/>
          </p:nvPr>
        </p:nvSpPr>
        <p:spPr>
          <a:xfrm>
            <a:off x="311700" y="14280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solidFill>
                  <a:srgbClr val="EC183F"/>
                </a:solidFill>
                <a:latin typeface="Rajdhani"/>
                <a:ea typeface="Rajdhani"/>
                <a:cs typeface="Rajdhani"/>
                <a:sym typeface="Rajdhani"/>
              </a:rPr>
              <a:t>ENTREGA PARCIAL BITÁCORA - AUTOEVALUACIÓN</a:t>
            </a:r>
            <a:endParaRPr sz="2000" b="1">
              <a:solidFill>
                <a:srgbClr val="EC183F"/>
              </a:solidFill>
              <a:latin typeface="Rajdhani"/>
              <a:ea typeface="Rajdhani"/>
              <a:cs typeface="Rajdhani"/>
              <a:sym typeface="Rajdhani"/>
            </a:endParaRPr>
          </a:p>
        </p:txBody>
      </p:sp>
      <p:sp>
        <p:nvSpPr>
          <p:cNvPr id="269" name="Google Shape;269;p44"/>
          <p:cNvSpPr txBox="1"/>
          <p:nvPr/>
        </p:nvSpPr>
        <p:spPr>
          <a:xfrm>
            <a:off x="311700" y="608625"/>
            <a:ext cx="57942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000" b="1" dirty="0">
                <a:latin typeface="Rajdhani"/>
                <a:ea typeface="Rajdhani"/>
                <a:cs typeface="Rajdhani"/>
                <a:sym typeface="Rajdhani"/>
              </a:rPr>
              <a:t>Nombre del alumno: Yudi Neila Morales Rendon</a:t>
            </a:r>
            <a:endParaRPr sz="2000" b="1" dirty="0">
              <a:latin typeface="Rajdhani"/>
              <a:ea typeface="Rajdhani"/>
              <a:cs typeface="Rajdhani"/>
              <a:sym typeface="Rajdhani"/>
            </a:endParaRPr>
          </a:p>
        </p:txBody>
      </p:sp>
      <p:pic>
        <p:nvPicPr>
          <p:cNvPr id="270" name="Google Shape;270;p44"/>
          <p:cNvPicPr preferRelativeResize="0"/>
          <p:nvPr/>
        </p:nvPicPr>
        <p:blipFill>
          <a:blip r:embed="rId3">
            <a:alphaModFix/>
          </a:blip>
          <a:stretch>
            <a:fillRect/>
          </a:stretch>
        </p:blipFill>
        <p:spPr>
          <a:xfrm>
            <a:off x="4270375" y="1259425"/>
            <a:ext cx="3249175" cy="3249175"/>
          </a:xfrm>
          <a:prstGeom prst="rect">
            <a:avLst/>
          </a:prstGeom>
          <a:noFill/>
          <a:ln>
            <a:noFill/>
          </a:ln>
        </p:spPr>
      </p:pic>
      <p:sp>
        <p:nvSpPr>
          <p:cNvPr id="271" name="Google Shape;271;p44"/>
          <p:cNvSpPr/>
          <p:nvPr/>
        </p:nvSpPr>
        <p:spPr>
          <a:xfrm>
            <a:off x="7394750" y="1593375"/>
            <a:ext cx="572700" cy="572700"/>
          </a:xfrm>
          <a:prstGeom prst="ellipse">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4"/>
          <p:cNvSpPr/>
          <p:nvPr/>
        </p:nvSpPr>
        <p:spPr>
          <a:xfrm>
            <a:off x="7394725" y="2318663"/>
            <a:ext cx="572700" cy="572700"/>
          </a:xfrm>
          <a:prstGeom prst="ellipse">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4"/>
          <p:cNvSpPr/>
          <p:nvPr/>
        </p:nvSpPr>
        <p:spPr>
          <a:xfrm>
            <a:off x="5608612" y="3033602"/>
            <a:ext cx="572700" cy="572700"/>
          </a:xfrm>
          <a:prstGeom prst="ellipse">
            <a:avLst/>
          </a:prstGeom>
          <a:solidFill>
            <a:srgbClr val="00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 name="Google Shape;274;p44"/>
          <p:cNvGrpSpPr/>
          <p:nvPr/>
        </p:nvGrpSpPr>
        <p:grpSpPr>
          <a:xfrm>
            <a:off x="410267" y="1303696"/>
            <a:ext cx="3249254" cy="3281212"/>
            <a:chOff x="5380172" y="803422"/>
            <a:chExt cx="3644705" cy="3680552"/>
          </a:xfrm>
        </p:grpSpPr>
        <p:sp>
          <p:nvSpPr>
            <p:cNvPr id="275" name="Google Shape;275;p44"/>
            <p:cNvSpPr/>
            <p:nvPr/>
          </p:nvSpPr>
          <p:spPr>
            <a:xfrm>
              <a:off x="5380177" y="1987974"/>
              <a:ext cx="3644700" cy="249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4"/>
            <p:cNvSpPr/>
            <p:nvPr/>
          </p:nvSpPr>
          <p:spPr>
            <a:xfrm>
              <a:off x="5615605" y="2310571"/>
              <a:ext cx="371100" cy="371100"/>
            </a:xfrm>
            <a:prstGeom prst="ellipse">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4"/>
            <p:cNvSpPr/>
            <p:nvPr/>
          </p:nvSpPr>
          <p:spPr>
            <a:xfrm>
              <a:off x="5615605" y="3065067"/>
              <a:ext cx="371100" cy="371100"/>
            </a:xfrm>
            <a:prstGeom prst="ellipse">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4"/>
            <p:cNvSpPr/>
            <p:nvPr/>
          </p:nvSpPr>
          <p:spPr>
            <a:xfrm>
              <a:off x="5616660" y="3837388"/>
              <a:ext cx="371100" cy="371100"/>
            </a:xfrm>
            <a:prstGeom prst="ellipse">
              <a:avLst/>
            </a:prstGeom>
            <a:solidFill>
              <a:srgbClr val="00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9" name="Google Shape;279;p44"/>
            <p:cNvCxnSpPr>
              <a:stCxn id="276" idx="6"/>
            </p:cNvCxnSpPr>
            <p:nvPr/>
          </p:nvCxnSpPr>
          <p:spPr>
            <a:xfrm>
              <a:off x="5986705" y="2496121"/>
              <a:ext cx="371100" cy="0"/>
            </a:xfrm>
            <a:prstGeom prst="straightConnector1">
              <a:avLst/>
            </a:prstGeom>
            <a:noFill/>
            <a:ln w="9525" cap="flat" cmpd="sng">
              <a:solidFill>
                <a:schemeClr val="dk2"/>
              </a:solidFill>
              <a:prstDash val="solid"/>
              <a:round/>
              <a:headEnd type="none" w="med" len="med"/>
              <a:tailEnd type="none" w="med" len="med"/>
            </a:ln>
          </p:spPr>
        </p:cxnSp>
        <p:sp>
          <p:nvSpPr>
            <p:cNvPr id="280" name="Google Shape;280;p44"/>
            <p:cNvSpPr txBox="1"/>
            <p:nvPr/>
          </p:nvSpPr>
          <p:spPr>
            <a:xfrm>
              <a:off x="6425628" y="2669864"/>
              <a:ext cx="2287200" cy="44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81" name="Google Shape;281;p44"/>
            <p:cNvSpPr txBox="1"/>
            <p:nvPr/>
          </p:nvSpPr>
          <p:spPr>
            <a:xfrm>
              <a:off x="6351905" y="2055881"/>
              <a:ext cx="2287200" cy="828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s" sz="1200">
                  <a:latin typeface="Rajdhani"/>
                  <a:ea typeface="Rajdhani"/>
                  <a:cs typeface="Rajdhani"/>
                  <a:sym typeface="Rajdhani"/>
                </a:rPr>
                <a:t>No comprendo las consignas y necesito  ayuda de mis compañeros</a:t>
              </a:r>
              <a:endParaRPr sz="1200">
                <a:latin typeface="Rajdhani"/>
                <a:ea typeface="Rajdhani"/>
                <a:cs typeface="Rajdhani"/>
                <a:sym typeface="Rajdhani"/>
              </a:endParaRPr>
            </a:p>
          </p:txBody>
        </p:sp>
        <p:cxnSp>
          <p:nvCxnSpPr>
            <p:cNvPr id="282" name="Google Shape;282;p44"/>
            <p:cNvCxnSpPr/>
            <p:nvPr/>
          </p:nvCxnSpPr>
          <p:spPr>
            <a:xfrm>
              <a:off x="5994264" y="3211528"/>
              <a:ext cx="371100" cy="0"/>
            </a:xfrm>
            <a:prstGeom prst="straightConnector1">
              <a:avLst/>
            </a:prstGeom>
            <a:noFill/>
            <a:ln w="9525" cap="flat" cmpd="sng">
              <a:solidFill>
                <a:schemeClr val="dk2"/>
              </a:solidFill>
              <a:prstDash val="solid"/>
              <a:round/>
              <a:headEnd type="none" w="med" len="med"/>
              <a:tailEnd type="none" w="med" len="med"/>
            </a:ln>
          </p:spPr>
        </p:cxnSp>
        <p:sp>
          <p:nvSpPr>
            <p:cNvPr id="283" name="Google Shape;283;p44"/>
            <p:cNvSpPr txBox="1"/>
            <p:nvPr/>
          </p:nvSpPr>
          <p:spPr>
            <a:xfrm>
              <a:off x="6351905" y="2962758"/>
              <a:ext cx="2434500" cy="621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s" sz="1200">
                  <a:latin typeface="Rajdhani"/>
                  <a:ea typeface="Rajdhani"/>
                  <a:cs typeface="Rajdhani"/>
                  <a:sym typeface="Rajdhani"/>
                </a:rPr>
                <a:t>Comprendo las consignas y a veces ayudo a mis compañeros</a:t>
              </a:r>
              <a:endParaRPr sz="1200">
                <a:latin typeface="Rajdhani"/>
                <a:ea typeface="Rajdhani"/>
                <a:cs typeface="Rajdhani"/>
                <a:sym typeface="Rajdhani"/>
              </a:endParaRPr>
            </a:p>
          </p:txBody>
        </p:sp>
        <p:cxnSp>
          <p:nvCxnSpPr>
            <p:cNvPr id="284" name="Google Shape;284;p44"/>
            <p:cNvCxnSpPr/>
            <p:nvPr/>
          </p:nvCxnSpPr>
          <p:spPr>
            <a:xfrm>
              <a:off x="5987882" y="3971268"/>
              <a:ext cx="371100" cy="0"/>
            </a:xfrm>
            <a:prstGeom prst="straightConnector1">
              <a:avLst/>
            </a:prstGeom>
            <a:noFill/>
            <a:ln w="9525" cap="flat" cmpd="sng">
              <a:solidFill>
                <a:schemeClr val="dk2"/>
              </a:solidFill>
              <a:prstDash val="solid"/>
              <a:round/>
              <a:headEnd type="none" w="med" len="med"/>
              <a:tailEnd type="none" w="med" len="med"/>
            </a:ln>
          </p:spPr>
        </p:cxnSp>
        <p:sp>
          <p:nvSpPr>
            <p:cNvPr id="285" name="Google Shape;285;p44"/>
            <p:cNvSpPr txBox="1"/>
            <p:nvPr/>
          </p:nvSpPr>
          <p:spPr>
            <a:xfrm>
              <a:off x="6345523" y="3575360"/>
              <a:ext cx="2434500" cy="828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s" sz="1200">
                  <a:latin typeface="Rajdhani"/>
                  <a:ea typeface="Rajdhani"/>
                  <a:cs typeface="Rajdhani"/>
                  <a:sym typeface="Rajdhani"/>
                </a:rPr>
                <a:t>Comprendo muy bien las consignas y casi siempre puedo ayudar a mis compañeros</a:t>
              </a:r>
              <a:endParaRPr sz="1200">
                <a:latin typeface="Rajdhani"/>
                <a:ea typeface="Rajdhani"/>
                <a:cs typeface="Rajdhani"/>
                <a:sym typeface="Rajdhani"/>
              </a:endParaRPr>
            </a:p>
          </p:txBody>
        </p:sp>
        <p:sp>
          <p:nvSpPr>
            <p:cNvPr id="286" name="Google Shape;286;p44"/>
            <p:cNvSpPr txBox="1"/>
            <p:nvPr/>
          </p:nvSpPr>
          <p:spPr>
            <a:xfrm>
              <a:off x="5380172" y="803422"/>
              <a:ext cx="3644700" cy="1173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s">
                  <a:latin typeface="Rajdhani"/>
                  <a:ea typeface="Rajdhani"/>
                  <a:cs typeface="Rajdhani"/>
                  <a:sym typeface="Rajdhani"/>
                </a:rPr>
                <a:t>Según las referencias a continuación, selecciona y ubica en el semáforo </a:t>
              </a:r>
              <a:r>
                <a:rPr lang="es" b="1">
                  <a:latin typeface="Rajdhani"/>
                  <a:ea typeface="Rajdhani"/>
                  <a:cs typeface="Rajdhani"/>
                  <a:sym typeface="Rajdhani"/>
                </a:rPr>
                <a:t>la luz que corresponda</a:t>
              </a:r>
              <a:r>
                <a:rPr lang="es">
                  <a:latin typeface="Rajdhani"/>
                  <a:ea typeface="Rajdhani"/>
                  <a:cs typeface="Rajdhani"/>
                  <a:sym typeface="Rajdhani"/>
                </a:rPr>
                <a:t> a tu desempeño dentro del equipo en el dibujo del semáforo.</a:t>
              </a:r>
              <a:endParaRPr>
                <a:latin typeface="Rajdhani"/>
                <a:ea typeface="Rajdhani"/>
                <a:cs typeface="Rajdhani"/>
                <a:sym typeface="Rajdhani"/>
              </a:endParaRPr>
            </a:p>
          </p:txBody>
        </p:sp>
      </p:grpSp>
      <p:cxnSp>
        <p:nvCxnSpPr>
          <p:cNvPr id="287" name="Google Shape;287;p44"/>
          <p:cNvCxnSpPr/>
          <p:nvPr/>
        </p:nvCxnSpPr>
        <p:spPr>
          <a:xfrm>
            <a:off x="4109425" y="1101225"/>
            <a:ext cx="0" cy="35319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CODE TO FITNESS</a:t>
            </a:r>
            <a:endParaRPr sz="2000" b="1">
              <a:latin typeface="Rajdhani"/>
              <a:ea typeface="Rajdhani"/>
              <a:cs typeface="Rajdhani"/>
              <a:sym typeface="Rajdhani"/>
            </a:endParaRPr>
          </a:p>
        </p:txBody>
      </p:sp>
      <p:sp>
        <p:nvSpPr>
          <p:cNvPr id="71" name="Google Shape;71;p16"/>
          <p:cNvSpPr txBox="1">
            <a:spLocks noGrp="1"/>
          </p:cNvSpPr>
          <p:nvPr>
            <p:ph type="body" idx="1"/>
          </p:nvPr>
        </p:nvSpPr>
        <p:spPr>
          <a:xfrm>
            <a:off x="311700" y="923875"/>
            <a:ext cx="8520600" cy="378300"/>
          </a:xfrm>
          <a:prstGeom prst="rect">
            <a:avLst/>
          </a:prstGeom>
        </p:spPr>
        <p:txBody>
          <a:bodyPr spcFirstLastPara="1" wrap="square" lIns="91425" tIns="91425" rIns="91425" bIns="91425" anchor="t" anchorCtr="0">
            <a:normAutofit fontScale="70000"/>
          </a:bodyPr>
          <a:lstStyle/>
          <a:p>
            <a:pPr marL="0" lvl="0" indent="0" algn="l" rtl="0">
              <a:spcBef>
                <a:spcPts val="0"/>
              </a:spcBef>
              <a:spcAft>
                <a:spcPts val="1200"/>
              </a:spcAft>
              <a:buNone/>
            </a:pPr>
            <a:r>
              <a:rPr lang="es">
                <a:latin typeface="Rajdhani"/>
                <a:ea typeface="Rajdhani"/>
                <a:cs typeface="Rajdhani"/>
                <a:sym typeface="Rajdhani"/>
              </a:rPr>
              <a:t>Por favor colocar una imagen o ícono del grupo con su nombre elegido:</a:t>
            </a:r>
            <a:endParaRPr>
              <a:latin typeface="Rajdhani"/>
              <a:ea typeface="Rajdhani"/>
              <a:cs typeface="Rajdhani"/>
              <a:sym typeface="Rajdhani"/>
            </a:endParaRPr>
          </a:p>
        </p:txBody>
      </p:sp>
      <p:sp>
        <p:nvSpPr>
          <p:cNvPr id="72" name="Google Shape;72;p16"/>
          <p:cNvSpPr txBox="1"/>
          <p:nvPr/>
        </p:nvSpPr>
        <p:spPr>
          <a:xfrm>
            <a:off x="4813975" y="2270600"/>
            <a:ext cx="33861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000" b="1">
                <a:latin typeface="Rajdhani"/>
                <a:ea typeface="Rajdhani"/>
                <a:cs typeface="Rajdhani"/>
                <a:sym typeface="Rajdhani"/>
              </a:rPr>
              <a:t>NOMBRE:</a:t>
            </a:r>
            <a:br>
              <a:rPr lang="es" sz="2000" b="1">
                <a:latin typeface="Rajdhani"/>
                <a:ea typeface="Rajdhani"/>
                <a:cs typeface="Rajdhani"/>
                <a:sym typeface="Rajdhani"/>
              </a:rPr>
            </a:br>
            <a:r>
              <a:rPr lang="es" sz="2000" b="1">
                <a:latin typeface="Rajdhani"/>
                <a:ea typeface="Rajdhani"/>
                <a:cs typeface="Rajdhani"/>
                <a:sym typeface="Rajdhani"/>
              </a:rPr>
              <a:t>Code to Fitness</a:t>
            </a:r>
            <a:endParaRPr sz="2000" b="1">
              <a:latin typeface="Rajdhani"/>
              <a:ea typeface="Rajdhani"/>
              <a:cs typeface="Rajdhani"/>
              <a:sym typeface="Rajdhani"/>
            </a:endParaRPr>
          </a:p>
        </p:txBody>
      </p:sp>
      <p:pic>
        <p:nvPicPr>
          <p:cNvPr id="73" name="Google Shape;73;p16"/>
          <p:cNvPicPr preferRelativeResize="0"/>
          <p:nvPr/>
        </p:nvPicPr>
        <p:blipFill>
          <a:blip r:embed="rId3">
            <a:alphaModFix/>
          </a:blip>
          <a:stretch>
            <a:fillRect/>
          </a:stretch>
        </p:blipFill>
        <p:spPr>
          <a:xfrm>
            <a:off x="2684475" y="1641150"/>
            <a:ext cx="1996499" cy="20445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p:nvPr/>
        </p:nvSpPr>
        <p:spPr>
          <a:xfrm>
            <a:off x="501575" y="3948275"/>
            <a:ext cx="8004000" cy="74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7"/>
          <p:cNvSpPr txBox="1">
            <a:spLocks noGrp="1"/>
          </p:cNvSpPr>
          <p:nvPr>
            <p:ph type="title"/>
          </p:nvPr>
        </p:nvSpPr>
        <p:spPr>
          <a:xfrm>
            <a:off x="311700" y="179575"/>
            <a:ext cx="64299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ROLES DEL GRUPO</a:t>
            </a:r>
            <a:endParaRPr sz="2000" b="1">
              <a:latin typeface="Rajdhani"/>
              <a:ea typeface="Rajdhani"/>
              <a:cs typeface="Rajdhani"/>
              <a:sym typeface="Rajdhani"/>
            </a:endParaRPr>
          </a:p>
        </p:txBody>
      </p:sp>
      <p:sp>
        <p:nvSpPr>
          <p:cNvPr id="80" name="Google Shape;80;p17"/>
          <p:cNvSpPr txBox="1"/>
          <p:nvPr/>
        </p:nvSpPr>
        <p:spPr>
          <a:xfrm>
            <a:off x="311700" y="644825"/>
            <a:ext cx="8296500" cy="3197100"/>
          </a:xfrm>
          <a:prstGeom prst="rect">
            <a:avLst/>
          </a:prstGeom>
          <a:noFill/>
          <a:ln>
            <a:noFill/>
          </a:ln>
        </p:spPr>
        <p:txBody>
          <a:bodyPr spcFirstLastPara="1" wrap="square" lIns="91425" tIns="91425" rIns="91425" bIns="91425" anchor="t" anchorCtr="0">
            <a:spAutoFit/>
          </a:bodyPr>
          <a:lstStyle/>
          <a:p>
            <a:pPr marL="457200" lvl="0" indent="-295275" algn="l" rtl="0">
              <a:lnSpc>
                <a:spcPct val="115000"/>
              </a:lnSpc>
              <a:spcBef>
                <a:spcPts val="0"/>
              </a:spcBef>
              <a:spcAft>
                <a:spcPts val="0"/>
              </a:spcAft>
              <a:buClr>
                <a:schemeClr val="dk1"/>
              </a:buClr>
              <a:buSzPts val="1050"/>
              <a:buChar char="●"/>
            </a:pPr>
            <a:r>
              <a:rPr lang="es" sz="1800" b="1">
                <a:solidFill>
                  <a:schemeClr val="dk1"/>
                </a:solidFill>
                <a:latin typeface="Rajdhani"/>
                <a:ea typeface="Rajdhani"/>
                <a:cs typeface="Rajdhani"/>
                <a:sym typeface="Rajdhani"/>
              </a:rPr>
              <a:t>Facilitadores Researchers (2 estudiantes):</a:t>
            </a:r>
            <a:r>
              <a:rPr lang="es" sz="2000" b="1">
                <a:solidFill>
                  <a:schemeClr val="dk1"/>
                </a:solidFill>
                <a:latin typeface="Rajdhani"/>
                <a:ea typeface="Rajdhani"/>
                <a:cs typeface="Rajdhani"/>
                <a:sym typeface="Rajdhani"/>
              </a:rPr>
              <a:t> </a:t>
            </a:r>
            <a:r>
              <a:rPr lang="es">
                <a:latin typeface="Rajdhani"/>
                <a:ea typeface="Rajdhani"/>
                <a:cs typeface="Rajdhani"/>
                <a:sym typeface="Rajdhani"/>
              </a:rPr>
              <a:t>lideran la etapa Empatizar. Se encargan de coordinar que haya personas buscando información cuantitativa y cualitativa. Lideran la realización de mapa de actores, las entrevistas y la bajada final de datos a través del clustering y los User Persona. Ayudan a buscar materiales e información necesaria para el proyecto.</a:t>
            </a:r>
            <a:endParaRPr>
              <a:latin typeface="Rajdhani"/>
              <a:ea typeface="Rajdhani"/>
              <a:cs typeface="Rajdhani"/>
              <a:sym typeface="Rajdhani"/>
            </a:endParaRPr>
          </a:p>
          <a:p>
            <a:pPr marL="457200" lvl="0" indent="-295275" algn="l" rtl="0">
              <a:lnSpc>
                <a:spcPct val="115000"/>
              </a:lnSpc>
              <a:spcBef>
                <a:spcPts val="0"/>
              </a:spcBef>
              <a:spcAft>
                <a:spcPts val="0"/>
              </a:spcAft>
              <a:buClr>
                <a:schemeClr val="dk1"/>
              </a:buClr>
              <a:buSzPts val="1050"/>
              <a:buChar char="●"/>
            </a:pPr>
            <a:r>
              <a:rPr lang="es" sz="1800" b="1">
                <a:solidFill>
                  <a:schemeClr val="dk1"/>
                </a:solidFill>
                <a:latin typeface="Rajdhani"/>
                <a:ea typeface="Rajdhani"/>
                <a:cs typeface="Rajdhani"/>
                <a:sym typeface="Rajdhani"/>
              </a:rPr>
              <a:t>Facilitadores de Definición (2 estudiantes):</a:t>
            </a:r>
            <a:r>
              <a:rPr lang="es" sz="1800">
                <a:latin typeface="Rajdhani"/>
                <a:ea typeface="Rajdhani"/>
                <a:cs typeface="Rajdhani"/>
                <a:sym typeface="Rajdhani"/>
              </a:rPr>
              <a:t> </a:t>
            </a:r>
            <a:r>
              <a:rPr lang="es">
                <a:latin typeface="Rajdhani"/>
                <a:ea typeface="Rajdhani"/>
                <a:cs typeface="Rajdhani"/>
                <a:sym typeface="Rajdhani"/>
              </a:rPr>
              <a:t>lideran las tareas necesarias para tener Journey Map y escenarios (HMW). Su objetivo es que haya una conexión clara y coherente entre estas dos herramientas y lo que surgió durante Research. </a:t>
            </a:r>
            <a:endParaRPr>
              <a:latin typeface="Rajdhani"/>
              <a:ea typeface="Rajdhani"/>
              <a:cs typeface="Rajdhani"/>
              <a:sym typeface="Rajdhani"/>
            </a:endParaRPr>
          </a:p>
          <a:p>
            <a:pPr marL="457200" lvl="0" indent="-298450" algn="l" rtl="0">
              <a:lnSpc>
                <a:spcPct val="115000"/>
              </a:lnSpc>
              <a:spcBef>
                <a:spcPts val="0"/>
              </a:spcBef>
              <a:spcAft>
                <a:spcPts val="0"/>
              </a:spcAft>
              <a:buClr>
                <a:schemeClr val="dk1"/>
              </a:buClr>
              <a:buSzPts val="1100"/>
              <a:buFont typeface="Open Sans"/>
              <a:buChar char="●"/>
            </a:pPr>
            <a:r>
              <a:rPr lang="es" sz="1800" b="1">
                <a:solidFill>
                  <a:schemeClr val="dk1"/>
                </a:solidFill>
                <a:latin typeface="Rajdhani"/>
                <a:ea typeface="Rajdhani"/>
                <a:cs typeface="Rajdhani"/>
                <a:sym typeface="Rajdhani"/>
              </a:rPr>
              <a:t>Facilitadores de Ideación (2 estudiantes):</a:t>
            </a:r>
            <a:r>
              <a:rPr lang="es" sz="1800">
                <a:latin typeface="Rajdhani"/>
                <a:ea typeface="Rajdhani"/>
                <a:cs typeface="Rajdhani"/>
                <a:sym typeface="Rajdhani"/>
              </a:rPr>
              <a:t> </a:t>
            </a:r>
            <a:r>
              <a:rPr lang="es">
                <a:latin typeface="Rajdhani"/>
                <a:ea typeface="Rajdhani"/>
                <a:cs typeface="Rajdhani"/>
                <a:sym typeface="Rajdhani"/>
              </a:rPr>
              <a:t>coordinan la etapa de ideación encargándose de que se realicen correctamente el brainstorming y el mapa de actores y la propuesta de valor. </a:t>
            </a:r>
            <a:endParaRPr>
              <a:latin typeface="Rajdhani"/>
              <a:ea typeface="Rajdhani"/>
              <a:cs typeface="Rajdhani"/>
              <a:sym typeface="Rajdhani"/>
            </a:endParaRPr>
          </a:p>
          <a:p>
            <a:pPr marL="457200" lvl="0" indent="-295275" algn="l" rtl="0">
              <a:lnSpc>
                <a:spcPct val="115000"/>
              </a:lnSpc>
              <a:spcBef>
                <a:spcPts val="0"/>
              </a:spcBef>
              <a:spcAft>
                <a:spcPts val="0"/>
              </a:spcAft>
              <a:buClr>
                <a:schemeClr val="dk1"/>
              </a:buClr>
              <a:buSzPts val="1050"/>
              <a:buChar char="●"/>
            </a:pPr>
            <a:r>
              <a:rPr lang="es" sz="1800" b="1">
                <a:solidFill>
                  <a:schemeClr val="dk1"/>
                </a:solidFill>
                <a:latin typeface="Rajdhani"/>
                <a:ea typeface="Rajdhani"/>
                <a:cs typeface="Rajdhani"/>
                <a:sym typeface="Rajdhani"/>
              </a:rPr>
              <a:t>Facilitadores Productores (2 estudiantes):</a:t>
            </a:r>
            <a:r>
              <a:rPr lang="es">
                <a:latin typeface="Rajdhani"/>
                <a:ea typeface="Rajdhani"/>
                <a:cs typeface="Rajdhani"/>
                <a:sym typeface="Rajdhani"/>
              </a:rPr>
              <a:t> se responsabilizan de coordinar actividades y encuentros del equipo por fuera de las clases en vivo y de mantener la bitácora al día y completa. </a:t>
            </a:r>
            <a:endParaRPr sz="2000" b="1">
              <a:solidFill>
                <a:schemeClr val="dk1"/>
              </a:solidFill>
              <a:latin typeface="Rajdhani"/>
              <a:ea typeface="Rajdhani"/>
              <a:cs typeface="Rajdhani"/>
              <a:sym typeface="Rajdhani"/>
            </a:endParaRPr>
          </a:p>
        </p:txBody>
      </p:sp>
      <p:sp>
        <p:nvSpPr>
          <p:cNvPr id="81" name="Google Shape;81;p17"/>
          <p:cNvSpPr txBox="1"/>
          <p:nvPr/>
        </p:nvSpPr>
        <p:spPr>
          <a:xfrm>
            <a:off x="548525" y="3948275"/>
            <a:ext cx="7956900" cy="7434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None/>
            </a:pPr>
            <a:r>
              <a:rPr lang="es" sz="1100" b="1">
                <a:latin typeface="Rajdhani"/>
                <a:ea typeface="Rajdhani"/>
                <a:cs typeface="Rajdhani"/>
                <a:sym typeface="Rajdhani"/>
              </a:rPr>
              <a:t>¿Qué es un facilitador? </a:t>
            </a:r>
            <a:endParaRPr sz="1100" b="1">
              <a:latin typeface="Rajdhani"/>
              <a:ea typeface="Rajdhani"/>
              <a:cs typeface="Rajdhani"/>
              <a:sym typeface="Rajdhani"/>
            </a:endParaRPr>
          </a:p>
          <a:p>
            <a:pPr marL="0" marR="0" lvl="0" indent="0" algn="l" rtl="0">
              <a:lnSpc>
                <a:spcPct val="115000"/>
              </a:lnSpc>
              <a:spcBef>
                <a:spcPts val="0"/>
              </a:spcBef>
              <a:spcAft>
                <a:spcPts val="0"/>
              </a:spcAft>
              <a:buNone/>
            </a:pPr>
            <a:r>
              <a:rPr lang="es" sz="1100">
                <a:latin typeface="Rajdhani"/>
                <a:ea typeface="Rajdhani"/>
                <a:cs typeface="Rajdhani"/>
                <a:sym typeface="Rajdhani"/>
              </a:rPr>
              <a:t>Es una persona que lidera una instancia específica del proceso del Trabajo Final Integrador. El facilitador no es el único encargado de las tareas, sino que tiene como objetivo velar por la realización de las tareas en tiempo y forma, que haya participación y trabajo equitativo. </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ROLES DEL GRUPO</a:t>
            </a:r>
            <a:endParaRPr sz="2000" b="1">
              <a:latin typeface="Rajdhani"/>
              <a:ea typeface="Rajdhani"/>
              <a:cs typeface="Rajdhani"/>
              <a:sym typeface="Rajdhani"/>
            </a:endParaRPr>
          </a:p>
        </p:txBody>
      </p:sp>
      <p:sp>
        <p:nvSpPr>
          <p:cNvPr id="87" name="Google Shape;87;p18"/>
          <p:cNvSpPr txBox="1">
            <a:spLocks noGrp="1"/>
          </p:cNvSpPr>
          <p:nvPr>
            <p:ph type="body" idx="1"/>
          </p:nvPr>
        </p:nvSpPr>
        <p:spPr>
          <a:xfrm>
            <a:off x="311700" y="923875"/>
            <a:ext cx="8520600" cy="378300"/>
          </a:xfrm>
          <a:prstGeom prst="rect">
            <a:avLst/>
          </a:prstGeom>
        </p:spPr>
        <p:txBody>
          <a:bodyPr spcFirstLastPara="1" wrap="square" lIns="91425" tIns="91425" rIns="91425" bIns="91425" anchor="t" anchorCtr="0">
            <a:normAutofit fontScale="70000"/>
          </a:bodyPr>
          <a:lstStyle/>
          <a:p>
            <a:pPr marL="0" lvl="0" indent="0" algn="l" rtl="0">
              <a:spcBef>
                <a:spcPts val="0"/>
              </a:spcBef>
              <a:spcAft>
                <a:spcPts val="1200"/>
              </a:spcAft>
              <a:buNone/>
            </a:pPr>
            <a:r>
              <a:rPr lang="es">
                <a:latin typeface="Rajdhani"/>
                <a:ea typeface="Rajdhani"/>
                <a:cs typeface="Rajdhani"/>
                <a:sym typeface="Rajdhani"/>
              </a:rPr>
              <a:t>Por favor dividirse roles dentro del equipo y escribirlos a continuación:</a:t>
            </a:r>
            <a:endParaRPr>
              <a:latin typeface="Rajdhani"/>
              <a:ea typeface="Rajdhani"/>
              <a:cs typeface="Rajdhani"/>
              <a:sym typeface="Rajdhani"/>
            </a:endParaRPr>
          </a:p>
        </p:txBody>
      </p:sp>
      <p:sp>
        <p:nvSpPr>
          <p:cNvPr id="88" name="Google Shape;88;p18"/>
          <p:cNvSpPr txBox="1"/>
          <p:nvPr/>
        </p:nvSpPr>
        <p:spPr>
          <a:xfrm>
            <a:off x="311700" y="1544900"/>
            <a:ext cx="8197200" cy="26475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Clr>
                <a:srgbClr val="EC183F"/>
              </a:buClr>
              <a:buSzPts val="2000"/>
              <a:buFont typeface="Rajdhani"/>
              <a:buChar char="●"/>
            </a:pPr>
            <a:r>
              <a:rPr lang="es" sz="2000" b="1">
                <a:latin typeface="Rajdhani"/>
                <a:ea typeface="Rajdhani"/>
                <a:cs typeface="Rajdhani"/>
                <a:sym typeface="Rajdhani"/>
              </a:rPr>
              <a:t>Natalia Yanet Lavado - </a:t>
            </a:r>
            <a:r>
              <a:rPr lang="es" sz="1700">
                <a:solidFill>
                  <a:schemeClr val="dk1"/>
                </a:solidFill>
                <a:latin typeface="Rajdhani"/>
                <a:ea typeface="Rajdhani"/>
                <a:cs typeface="Rajdhani"/>
                <a:sym typeface="Rajdhani"/>
              </a:rPr>
              <a:t>RESEARCH </a:t>
            </a:r>
            <a:endParaRPr sz="1700">
              <a:latin typeface="Rajdhani"/>
              <a:ea typeface="Rajdhani"/>
              <a:cs typeface="Rajdhani"/>
              <a:sym typeface="Rajdhani"/>
            </a:endParaRPr>
          </a:p>
          <a:p>
            <a:pPr marL="457200" lvl="0" indent="-355600" algn="l" rtl="0">
              <a:spcBef>
                <a:spcPts val="0"/>
              </a:spcBef>
              <a:spcAft>
                <a:spcPts val="0"/>
              </a:spcAft>
              <a:buClr>
                <a:srgbClr val="EC183F"/>
              </a:buClr>
              <a:buSzPts val="2000"/>
              <a:buFont typeface="Rajdhani"/>
              <a:buChar char="●"/>
            </a:pPr>
            <a:r>
              <a:rPr lang="es" sz="2000" b="1">
                <a:solidFill>
                  <a:schemeClr val="dk1"/>
                </a:solidFill>
                <a:latin typeface="Rajdhani"/>
                <a:ea typeface="Rajdhani"/>
                <a:cs typeface="Rajdhani"/>
                <a:sym typeface="Rajdhani"/>
              </a:rPr>
              <a:t>Camilo Martínez - </a:t>
            </a:r>
            <a:r>
              <a:rPr lang="es" sz="1700">
                <a:solidFill>
                  <a:schemeClr val="dk1"/>
                </a:solidFill>
                <a:latin typeface="Rajdhani"/>
                <a:ea typeface="Rajdhani"/>
                <a:cs typeface="Rajdhani"/>
                <a:sym typeface="Rajdhani"/>
              </a:rPr>
              <a:t>RESEARCH</a:t>
            </a:r>
            <a:r>
              <a:rPr lang="es" sz="1700">
                <a:latin typeface="Rajdhani"/>
                <a:ea typeface="Rajdhani"/>
                <a:cs typeface="Rajdhani"/>
                <a:sym typeface="Rajdhani"/>
              </a:rPr>
              <a:t> </a:t>
            </a:r>
            <a:endParaRPr sz="2000" b="1">
              <a:solidFill>
                <a:schemeClr val="dk1"/>
              </a:solidFill>
              <a:latin typeface="Rajdhani"/>
              <a:ea typeface="Rajdhani"/>
              <a:cs typeface="Rajdhani"/>
              <a:sym typeface="Rajdhani"/>
            </a:endParaRPr>
          </a:p>
          <a:p>
            <a:pPr marL="457200" lvl="0" indent="-355600" algn="l" rtl="0">
              <a:spcBef>
                <a:spcPts val="0"/>
              </a:spcBef>
              <a:spcAft>
                <a:spcPts val="0"/>
              </a:spcAft>
              <a:buClr>
                <a:srgbClr val="EC183F"/>
              </a:buClr>
              <a:buSzPts val="2000"/>
              <a:buFont typeface="Rajdhani"/>
              <a:buChar char="●"/>
            </a:pPr>
            <a:r>
              <a:rPr lang="es" sz="2000" b="1">
                <a:solidFill>
                  <a:schemeClr val="dk1"/>
                </a:solidFill>
                <a:latin typeface="Rajdhani"/>
                <a:ea typeface="Rajdhani"/>
                <a:cs typeface="Rajdhani"/>
                <a:sym typeface="Rajdhani"/>
              </a:rPr>
              <a:t>Santiago Rodriguez - </a:t>
            </a:r>
            <a:r>
              <a:rPr lang="es" sz="1700">
                <a:latin typeface="Rajdhani"/>
                <a:ea typeface="Rajdhani"/>
                <a:cs typeface="Rajdhani"/>
                <a:sym typeface="Rajdhani"/>
              </a:rPr>
              <a:t>DEFINICIÓN</a:t>
            </a:r>
            <a:endParaRPr sz="1700">
              <a:latin typeface="Rajdhani"/>
              <a:ea typeface="Rajdhani"/>
              <a:cs typeface="Rajdhani"/>
              <a:sym typeface="Rajdhani"/>
            </a:endParaRPr>
          </a:p>
          <a:p>
            <a:pPr marL="457200" lvl="0" indent="-355600" algn="l" rtl="0">
              <a:spcBef>
                <a:spcPts val="0"/>
              </a:spcBef>
              <a:spcAft>
                <a:spcPts val="0"/>
              </a:spcAft>
              <a:buClr>
                <a:srgbClr val="EC183F"/>
              </a:buClr>
              <a:buSzPts val="2000"/>
              <a:buFont typeface="Rajdhani"/>
              <a:buChar char="●"/>
            </a:pPr>
            <a:r>
              <a:rPr lang="es" sz="2000" b="1">
                <a:solidFill>
                  <a:schemeClr val="dk1"/>
                </a:solidFill>
                <a:latin typeface="Rajdhani"/>
                <a:ea typeface="Rajdhani"/>
                <a:cs typeface="Rajdhani"/>
                <a:sym typeface="Rajdhani"/>
              </a:rPr>
              <a:t>Tomas Medina - </a:t>
            </a:r>
            <a:r>
              <a:rPr lang="es" sz="1700">
                <a:solidFill>
                  <a:schemeClr val="dk1"/>
                </a:solidFill>
                <a:latin typeface="Rajdhani"/>
                <a:ea typeface="Rajdhani"/>
                <a:cs typeface="Rajdhani"/>
                <a:sym typeface="Rajdhani"/>
              </a:rPr>
              <a:t>DEFINICIÓN</a:t>
            </a:r>
            <a:endParaRPr sz="1700">
              <a:latin typeface="Rajdhani"/>
              <a:ea typeface="Rajdhani"/>
              <a:cs typeface="Rajdhani"/>
              <a:sym typeface="Rajdhani"/>
            </a:endParaRPr>
          </a:p>
          <a:p>
            <a:pPr marL="457200" lvl="0" indent="-355600" algn="l" rtl="0">
              <a:spcBef>
                <a:spcPts val="0"/>
              </a:spcBef>
              <a:spcAft>
                <a:spcPts val="0"/>
              </a:spcAft>
              <a:buClr>
                <a:srgbClr val="EC183F"/>
              </a:buClr>
              <a:buSzPts val="2000"/>
              <a:buFont typeface="Rajdhani"/>
              <a:buChar char="●"/>
            </a:pPr>
            <a:r>
              <a:rPr lang="es" sz="2000" b="1">
                <a:solidFill>
                  <a:schemeClr val="dk1"/>
                </a:solidFill>
                <a:latin typeface="Rajdhani"/>
                <a:ea typeface="Rajdhani"/>
                <a:cs typeface="Rajdhani"/>
                <a:sym typeface="Rajdhani"/>
              </a:rPr>
              <a:t>Lucia Marti- </a:t>
            </a:r>
            <a:r>
              <a:rPr lang="es" sz="1700">
                <a:latin typeface="Rajdhani"/>
                <a:ea typeface="Rajdhani"/>
                <a:cs typeface="Rajdhani"/>
                <a:sym typeface="Rajdhani"/>
              </a:rPr>
              <a:t>IDEACIÓN </a:t>
            </a:r>
            <a:endParaRPr sz="1700">
              <a:latin typeface="Rajdhani"/>
              <a:ea typeface="Rajdhani"/>
              <a:cs typeface="Rajdhani"/>
              <a:sym typeface="Rajdhani"/>
            </a:endParaRPr>
          </a:p>
          <a:p>
            <a:pPr marL="457200" lvl="0" indent="-355600" algn="l" rtl="0">
              <a:spcBef>
                <a:spcPts val="0"/>
              </a:spcBef>
              <a:spcAft>
                <a:spcPts val="0"/>
              </a:spcAft>
              <a:buClr>
                <a:srgbClr val="EC183F"/>
              </a:buClr>
              <a:buSzPts val="2000"/>
              <a:buFont typeface="Rajdhani"/>
              <a:buChar char="●"/>
            </a:pPr>
            <a:r>
              <a:rPr lang="es" sz="2000" b="1">
                <a:solidFill>
                  <a:schemeClr val="dk1"/>
                </a:solidFill>
                <a:latin typeface="Rajdhani"/>
                <a:ea typeface="Rajdhani"/>
                <a:cs typeface="Rajdhani"/>
                <a:sym typeface="Rajdhani"/>
              </a:rPr>
              <a:t>Emilio Ontiveros - </a:t>
            </a:r>
            <a:r>
              <a:rPr lang="es" sz="1700">
                <a:latin typeface="Rajdhani"/>
                <a:ea typeface="Rajdhani"/>
                <a:cs typeface="Rajdhani"/>
                <a:sym typeface="Rajdhani"/>
              </a:rPr>
              <a:t>IDEACIÓN </a:t>
            </a:r>
            <a:endParaRPr sz="1700">
              <a:latin typeface="Rajdhani"/>
              <a:ea typeface="Rajdhani"/>
              <a:cs typeface="Rajdhani"/>
              <a:sym typeface="Rajdhani"/>
            </a:endParaRPr>
          </a:p>
          <a:p>
            <a:pPr marL="457200" lvl="0" indent="-355600" algn="l" rtl="0">
              <a:spcBef>
                <a:spcPts val="0"/>
              </a:spcBef>
              <a:spcAft>
                <a:spcPts val="0"/>
              </a:spcAft>
              <a:buClr>
                <a:srgbClr val="EC183F"/>
              </a:buClr>
              <a:buSzPts val="2000"/>
              <a:buFont typeface="Rajdhani"/>
              <a:buChar char="●"/>
            </a:pPr>
            <a:r>
              <a:rPr lang="es" sz="2000" b="1">
                <a:solidFill>
                  <a:schemeClr val="dk1"/>
                </a:solidFill>
                <a:latin typeface="Rajdhani"/>
                <a:ea typeface="Rajdhani"/>
                <a:cs typeface="Rajdhani"/>
                <a:sym typeface="Rajdhani"/>
              </a:rPr>
              <a:t>Emely Mack - </a:t>
            </a:r>
            <a:r>
              <a:rPr lang="es" sz="1700">
                <a:latin typeface="Rajdhani"/>
                <a:ea typeface="Rajdhani"/>
                <a:cs typeface="Rajdhani"/>
                <a:sym typeface="Rajdhani"/>
              </a:rPr>
              <a:t>PRODUCTOR</a:t>
            </a:r>
            <a:endParaRPr sz="2000" b="1">
              <a:latin typeface="Rajdhani"/>
              <a:ea typeface="Rajdhani"/>
              <a:cs typeface="Rajdhani"/>
              <a:sym typeface="Rajdhani"/>
            </a:endParaRPr>
          </a:p>
          <a:p>
            <a:pPr marL="457200" lvl="0" indent="-355600" algn="l" rtl="0">
              <a:spcBef>
                <a:spcPts val="0"/>
              </a:spcBef>
              <a:spcAft>
                <a:spcPts val="0"/>
              </a:spcAft>
              <a:buClr>
                <a:srgbClr val="EC183F"/>
              </a:buClr>
              <a:buSzPts val="2000"/>
              <a:buFont typeface="Rajdhani"/>
              <a:buChar char="●"/>
            </a:pPr>
            <a:r>
              <a:rPr lang="es" sz="2000" b="1">
                <a:solidFill>
                  <a:schemeClr val="dk1"/>
                </a:solidFill>
                <a:latin typeface="Rajdhani"/>
                <a:ea typeface="Rajdhani"/>
                <a:cs typeface="Rajdhani"/>
                <a:sym typeface="Rajdhani"/>
              </a:rPr>
              <a:t>Yudi Morales- </a:t>
            </a:r>
            <a:r>
              <a:rPr lang="es" sz="1700">
                <a:latin typeface="Rajdhani"/>
                <a:ea typeface="Rajdhani"/>
                <a:cs typeface="Rajdhani"/>
                <a:sym typeface="Rajdhani"/>
              </a:rPr>
              <a:t>PRODUCTOR</a:t>
            </a:r>
            <a:endParaRPr sz="1700">
              <a:latin typeface="Rajdhani"/>
              <a:ea typeface="Rajdhani"/>
              <a:cs typeface="Rajdhani"/>
              <a:sym typeface="Rajdhan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224000" y="8617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CARACTERÍSTICAS DEL EQUIPO MULTIDISCIPLINARIO</a:t>
            </a:r>
            <a:endParaRPr sz="2000" b="1">
              <a:latin typeface="Rajdhani"/>
              <a:ea typeface="Rajdhani"/>
              <a:cs typeface="Rajdhani"/>
              <a:sym typeface="Rajdhani"/>
            </a:endParaRPr>
          </a:p>
        </p:txBody>
      </p:sp>
      <p:sp>
        <p:nvSpPr>
          <p:cNvPr id="94" name="Google Shape;94;p19"/>
          <p:cNvSpPr txBox="1">
            <a:spLocks noGrp="1"/>
          </p:cNvSpPr>
          <p:nvPr>
            <p:ph type="body" idx="1"/>
          </p:nvPr>
        </p:nvSpPr>
        <p:spPr>
          <a:xfrm>
            <a:off x="311700" y="493250"/>
            <a:ext cx="8520600" cy="378300"/>
          </a:xfrm>
          <a:prstGeom prst="rect">
            <a:avLst/>
          </a:prstGeom>
        </p:spPr>
        <p:txBody>
          <a:bodyPr spcFirstLastPara="1" wrap="square" lIns="91425" tIns="91425" rIns="91425" bIns="91425" anchor="t" anchorCtr="0">
            <a:normAutofit fontScale="70000"/>
          </a:bodyPr>
          <a:lstStyle/>
          <a:p>
            <a:pPr marL="0" lvl="0" indent="0" algn="l" rtl="0">
              <a:spcBef>
                <a:spcPts val="0"/>
              </a:spcBef>
              <a:spcAft>
                <a:spcPts val="1200"/>
              </a:spcAft>
              <a:buNone/>
            </a:pPr>
            <a:r>
              <a:rPr lang="es">
                <a:latin typeface="Rajdhani"/>
                <a:ea typeface="Rajdhani"/>
                <a:cs typeface="Rajdhani"/>
                <a:sym typeface="Rajdhani"/>
              </a:rPr>
              <a:t>Por favor escribir las características de los integrantes del equipo:</a:t>
            </a:r>
            <a:endParaRPr>
              <a:latin typeface="Rajdhani"/>
              <a:ea typeface="Rajdhani"/>
              <a:cs typeface="Rajdhani"/>
              <a:sym typeface="Rajdhani"/>
            </a:endParaRPr>
          </a:p>
        </p:txBody>
      </p:sp>
      <p:sp>
        <p:nvSpPr>
          <p:cNvPr id="95" name="Google Shape;95;p19"/>
          <p:cNvSpPr txBox="1"/>
          <p:nvPr/>
        </p:nvSpPr>
        <p:spPr>
          <a:xfrm>
            <a:off x="79875" y="751950"/>
            <a:ext cx="8883600" cy="4225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rgbClr val="EC183F"/>
              </a:buClr>
              <a:buSzPts val="1400"/>
              <a:buFont typeface="Rajdhani"/>
              <a:buChar char="●"/>
            </a:pPr>
            <a:r>
              <a:rPr lang="es" b="1">
                <a:latin typeface="Rajdhani"/>
                <a:ea typeface="Rajdhani"/>
                <a:cs typeface="Rajdhani"/>
                <a:sym typeface="Rajdhani"/>
              </a:rPr>
              <a:t>Natalia:</a:t>
            </a:r>
            <a:r>
              <a:rPr lang="es">
                <a:latin typeface="Rajdhani"/>
                <a:ea typeface="Rajdhani"/>
                <a:cs typeface="Rajdhani"/>
                <a:sym typeface="Rajdhani"/>
              </a:rPr>
              <a:t> Soy profesora de educación primaria. En mi tiempo libre, suelo leer algún libro sobre educación, mirar series o películas. Mientras trabajo me gusta escuchar música. </a:t>
            </a:r>
            <a:endParaRPr>
              <a:latin typeface="Rajdhani"/>
              <a:ea typeface="Rajdhani"/>
              <a:cs typeface="Rajdhani"/>
              <a:sym typeface="Rajdhani"/>
            </a:endParaRPr>
          </a:p>
          <a:p>
            <a:pPr marL="457200" lvl="0" indent="-317500" algn="l" rtl="0">
              <a:spcBef>
                <a:spcPts val="0"/>
              </a:spcBef>
              <a:spcAft>
                <a:spcPts val="0"/>
              </a:spcAft>
              <a:buClr>
                <a:srgbClr val="EC183F"/>
              </a:buClr>
              <a:buSzPts val="1400"/>
              <a:buFont typeface="Rajdhani"/>
              <a:buChar char="●"/>
            </a:pPr>
            <a:r>
              <a:rPr lang="es" b="1">
                <a:solidFill>
                  <a:schemeClr val="dk1"/>
                </a:solidFill>
                <a:latin typeface="Rajdhani"/>
                <a:ea typeface="Rajdhani"/>
                <a:cs typeface="Rajdhani"/>
                <a:sym typeface="Rajdhani"/>
              </a:rPr>
              <a:t>Camilo:</a:t>
            </a:r>
            <a:r>
              <a:rPr lang="es">
                <a:solidFill>
                  <a:schemeClr val="dk1"/>
                </a:solidFill>
                <a:latin typeface="Rajdhani"/>
                <a:ea typeface="Rajdhani"/>
                <a:cs typeface="Rajdhani"/>
                <a:sym typeface="Rajdhani"/>
              </a:rPr>
              <a:t> Desarrollador de software, disfruto mucho del aire libre y las reuniones con amigos, en búsqueda de usar la tecnología de en pro de la evolución social. Responsable, trabajador y emprendedor.</a:t>
            </a:r>
            <a:endParaRPr>
              <a:latin typeface="Rajdhani"/>
              <a:ea typeface="Rajdhani"/>
              <a:cs typeface="Rajdhani"/>
              <a:sym typeface="Rajdhani"/>
            </a:endParaRPr>
          </a:p>
          <a:p>
            <a:pPr marL="457200" lvl="0" indent="-317500" algn="l" rtl="0">
              <a:spcBef>
                <a:spcPts val="0"/>
              </a:spcBef>
              <a:spcAft>
                <a:spcPts val="0"/>
              </a:spcAft>
              <a:buClr>
                <a:srgbClr val="EC183F"/>
              </a:buClr>
              <a:buSzPts val="1400"/>
              <a:buFont typeface="Rajdhani"/>
              <a:buChar char="●"/>
            </a:pPr>
            <a:r>
              <a:rPr lang="es" b="1">
                <a:solidFill>
                  <a:schemeClr val="dk1"/>
                </a:solidFill>
                <a:latin typeface="Rajdhani"/>
                <a:ea typeface="Rajdhani"/>
                <a:cs typeface="Rajdhani"/>
                <a:sym typeface="Rajdhani"/>
              </a:rPr>
              <a:t>Santiago:</a:t>
            </a:r>
            <a:r>
              <a:rPr lang="es">
                <a:solidFill>
                  <a:schemeClr val="dk1"/>
                </a:solidFill>
                <a:latin typeface="Rajdhani"/>
                <a:ea typeface="Rajdhani"/>
                <a:cs typeface="Rajdhani"/>
                <a:sym typeface="Rajdhani"/>
              </a:rPr>
              <a:t> Técnico en sistemas, me gusta la tecnologia, escuchar música electrónica, y repasar temas de medicina como hobbie.</a:t>
            </a:r>
            <a:endParaRPr>
              <a:solidFill>
                <a:schemeClr val="dk1"/>
              </a:solidFill>
              <a:latin typeface="Rajdhani"/>
              <a:ea typeface="Rajdhani"/>
              <a:cs typeface="Rajdhani"/>
              <a:sym typeface="Rajdhani"/>
            </a:endParaRPr>
          </a:p>
          <a:p>
            <a:pPr marL="457200" lvl="0" indent="-317500" algn="l" rtl="0">
              <a:spcBef>
                <a:spcPts val="0"/>
              </a:spcBef>
              <a:spcAft>
                <a:spcPts val="0"/>
              </a:spcAft>
              <a:buClr>
                <a:srgbClr val="EC183F"/>
              </a:buClr>
              <a:buSzPts val="1400"/>
              <a:buFont typeface="Rajdhani"/>
              <a:buChar char="●"/>
            </a:pPr>
            <a:r>
              <a:rPr lang="es" b="1">
                <a:solidFill>
                  <a:schemeClr val="dk1"/>
                </a:solidFill>
                <a:latin typeface="Rajdhani"/>
                <a:ea typeface="Rajdhani"/>
                <a:cs typeface="Rajdhani"/>
                <a:sym typeface="Rajdhani"/>
              </a:rPr>
              <a:t>Tomás:</a:t>
            </a:r>
            <a:r>
              <a:rPr lang="es">
                <a:solidFill>
                  <a:schemeClr val="dk1"/>
                </a:solidFill>
                <a:latin typeface="Rajdhani"/>
                <a:ea typeface="Rajdhani"/>
                <a:cs typeface="Rajdhani"/>
                <a:sym typeface="Rajdhani"/>
              </a:rPr>
              <a:t> </a:t>
            </a:r>
            <a:endParaRPr>
              <a:solidFill>
                <a:schemeClr val="dk1"/>
              </a:solidFill>
              <a:latin typeface="Rajdhani"/>
              <a:ea typeface="Rajdhani"/>
              <a:cs typeface="Rajdhani"/>
              <a:sym typeface="Rajdhani"/>
            </a:endParaRPr>
          </a:p>
          <a:p>
            <a:pPr marL="457200" lvl="0" indent="-317500" algn="l" rtl="0">
              <a:spcBef>
                <a:spcPts val="0"/>
              </a:spcBef>
              <a:spcAft>
                <a:spcPts val="0"/>
              </a:spcAft>
              <a:buClr>
                <a:srgbClr val="EC183F"/>
              </a:buClr>
              <a:buSzPts val="1400"/>
              <a:buFont typeface="Rajdhani"/>
              <a:buChar char="●"/>
            </a:pPr>
            <a:r>
              <a:rPr lang="es" b="1">
                <a:solidFill>
                  <a:schemeClr val="dk1"/>
                </a:solidFill>
                <a:latin typeface="Rajdhani"/>
                <a:ea typeface="Rajdhani"/>
                <a:cs typeface="Rajdhani"/>
                <a:sym typeface="Rajdhani"/>
              </a:rPr>
              <a:t>Yudi:</a:t>
            </a:r>
            <a:r>
              <a:rPr lang="es">
                <a:solidFill>
                  <a:schemeClr val="dk1"/>
                </a:solidFill>
                <a:latin typeface="Rajdhani"/>
                <a:ea typeface="Rajdhani"/>
                <a:cs typeface="Rajdhani"/>
                <a:sym typeface="Rajdhani"/>
              </a:rPr>
              <a:t> Me encanta leer sobre todo novelas , la música y conocer nuevos lugares y personas, me encanta trabajar en equipo, soy una soñadora y quiero poder viajar y estoy siempre para quienes me necesitan. </a:t>
            </a:r>
            <a:endParaRPr>
              <a:solidFill>
                <a:schemeClr val="dk1"/>
              </a:solidFill>
              <a:latin typeface="Rajdhani"/>
              <a:ea typeface="Rajdhani"/>
              <a:cs typeface="Rajdhani"/>
              <a:sym typeface="Rajdhani"/>
            </a:endParaRPr>
          </a:p>
          <a:p>
            <a:pPr marL="457200" lvl="0" indent="-317500" algn="just" rtl="0">
              <a:lnSpc>
                <a:spcPct val="115000"/>
              </a:lnSpc>
              <a:spcBef>
                <a:spcPts val="0"/>
              </a:spcBef>
              <a:spcAft>
                <a:spcPts val="0"/>
              </a:spcAft>
              <a:buClr>
                <a:srgbClr val="EC183F"/>
              </a:buClr>
              <a:buSzPts val="1400"/>
              <a:buFont typeface="Rajdhani"/>
              <a:buChar char="●"/>
            </a:pPr>
            <a:r>
              <a:rPr lang="es" b="1">
                <a:solidFill>
                  <a:schemeClr val="dk1"/>
                </a:solidFill>
                <a:latin typeface="Rajdhani"/>
                <a:ea typeface="Rajdhani"/>
                <a:cs typeface="Rajdhani"/>
                <a:sym typeface="Rajdhani"/>
              </a:rPr>
              <a:t>Emilio:</a:t>
            </a:r>
            <a:r>
              <a:rPr lang="es">
                <a:solidFill>
                  <a:schemeClr val="dk1"/>
                </a:solidFill>
                <a:latin typeface="Rajdhani"/>
                <a:ea typeface="Rajdhani"/>
                <a:cs typeface="Rajdhani"/>
                <a:sym typeface="Rajdhani"/>
              </a:rPr>
              <a:t> Analista de Talento Humano en una FinTech, me apasiona el ambiente financiero, tengo experiencia en la banca tradicional, me proyecto a contribuir e impulsar con más fuerza la transición de muchas entidades financieras desde lo tradicional hacia lo digital, siento curiosidad constante por la tecnología, me encantan compartir eventos familiares y con amistades, me gusta viajar, me gustan los perros, siempre estoy presto servir y dar ayuda autentica.</a:t>
            </a:r>
            <a:endParaRPr>
              <a:solidFill>
                <a:schemeClr val="dk1"/>
              </a:solidFill>
              <a:latin typeface="Rajdhani"/>
              <a:ea typeface="Rajdhani"/>
              <a:cs typeface="Rajdhani"/>
              <a:sym typeface="Rajdhani"/>
            </a:endParaRPr>
          </a:p>
          <a:p>
            <a:pPr marL="457200" lvl="0" indent="-317500" algn="l" rtl="0">
              <a:spcBef>
                <a:spcPts val="0"/>
              </a:spcBef>
              <a:spcAft>
                <a:spcPts val="0"/>
              </a:spcAft>
              <a:buClr>
                <a:srgbClr val="EC183F"/>
              </a:buClr>
              <a:buSzPts val="1400"/>
              <a:buFont typeface="Rajdhani"/>
              <a:buChar char="●"/>
            </a:pPr>
            <a:r>
              <a:rPr lang="es" b="1">
                <a:solidFill>
                  <a:schemeClr val="dk1"/>
                </a:solidFill>
                <a:latin typeface="Rajdhani"/>
                <a:ea typeface="Rajdhani"/>
                <a:cs typeface="Rajdhani"/>
                <a:sym typeface="Rajdhani"/>
              </a:rPr>
              <a:t>Emely:</a:t>
            </a:r>
            <a:r>
              <a:rPr lang="es">
                <a:solidFill>
                  <a:schemeClr val="dk1"/>
                </a:solidFill>
                <a:latin typeface="Rajdhani"/>
                <a:ea typeface="Rajdhani"/>
                <a:cs typeface="Rajdhani"/>
                <a:sym typeface="Rajdhani"/>
              </a:rPr>
              <a:t> amante de los idiomas y todo lo relacionado a la música, y los gatitos</a:t>
            </a:r>
            <a:r>
              <a:rPr lang="es">
                <a:solidFill>
                  <a:srgbClr val="1A0DAB"/>
                </a:solidFill>
                <a:highlight>
                  <a:srgbClr val="FFFFFF"/>
                </a:highlight>
                <a:uFill>
                  <a:noFill/>
                </a:uFill>
                <a:hlinkClick r:id="rId3">
                  <a:extLst>
                    <a:ext uri="{A12FA001-AC4F-418D-AE19-62706E023703}">
                      <ahyp:hlinkClr xmlns:ahyp="http://schemas.microsoft.com/office/drawing/2018/hyperlinkcolor" val="tx"/>
                    </a:ext>
                  </a:extLst>
                </a:hlinkClick>
              </a:rPr>
              <a:t>💖</a:t>
            </a:r>
            <a:r>
              <a:rPr lang="es">
                <a:solidFill>
                  <a:schemeClr val="dk1"/>
                </a:solidFill>
                <a:latin typeface="Rajdhani"/>
                <a:ea typeface="Rajdhani"/>
                <a:cs typeface="Rajdhani"/>
                <a:sym typeface="Rajdhani"/>
              </a:rPr>
              <a:t>. Me encanta viajar, ayudar, aprender de los demás, pasar tiempo con la gente que quiero, y me fascina el mindfulness y el autoconocimiento.</a:t>
            </a:r>
            <a:endParaRPr>
              <a:latin typeface="Rajdhani"/>
              <a:ea typeface="Rajdhani"/>
              <a:cs typeface="Rajdhani"/>
              <a:sym typeface="Rajdhani"/>
            </a:endParaRPr>
          </a:p>
          <a:p>
            <a:pPr marL="457200" lvl="0" indent="-317500" algn="l" rtl="0">
              <a:spcBef>
                <a:spcPts val="0"/>
              </a:spcBef>
              <a:spcAft>
                <a:spcPts val="0"/>
              </a:spcAft>
              <a:buClr>
                <a:srgbClr val="EC183F"/>
              </a:buClr>
              <a:buSzPts val="1400"/>
              <a:buFont typeface="Rajdhani"/>
              <a:buChar char="●"/>
            </a:pPr>
            <a:r>
              <a:rPr lang="es" b="1">
                <a:solidFill>
                  <a:schemeClr val="dk1"/>
                </a:solidFill>
                <a:latin typeface="Rajdhani"/>
                <a:ea typeface="Rajdhani"/>
                <a:cs typeface="Rajdhani"/>
                <a:sym typeface="Rajdhani"/>
              </a:rPr>
              <a:t>Lucia:</a:t>
            </a:r>
            <a:r>
              <a:rPr lang="es">
                <a:solidFill>
                  <a:schemeClr val="dk1"/>
                </a:solidFill>
                <a:latin typeface="Rajdhani"/>
                <a:ea typeface="Rajdhani"/>
                <a:cs typeface="Rajdhani"/>
                <a:sym typeface="Rajdhani"/>
              </a:rPr>
              <a:t> disfruto viajar, pasar tiempo con amigos y familia, hacer actividades dinámicas y divertidas. Me gusta trabajar en equipo y estoy motivada con todo lo nuevo que estoy aprendiendo. </a:t>
            </a:r>
            <a:endParaRPr>
              <a:solidFill>
                <a:schemeClr val="dk1"/>
              </a:solidFill>
              <a:latin typeface="Rajdhani"/>
              <a:ea typeface="Rajdhani"/>
              <a:cs typeface="Rajdhani"/>
              <a:sym typeface="Rajdhan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3383C"/>
        </a:solidFill>
        <a:effectLst/>
      </p:bgPr>
    </p:bg>
    <p:spTree>
      <p:nvGrpSpPr>
        <p:cNvPr id="1" name="Shape 99"/>
        <p:cNvGrpSpPr/>
        <p:nvPr/>
      </p:nvGrpSpPr>
      <p:grpSpPr>
        <a:xfrm>
          <a:off x="0" y="0"/>
          <a:ext cx="0" cy="0"/>
          <a:chOff x="0" y="0"/>
          <a:chExt cx="0" cy="0"/>
        </a:xfrm>
      </p:grpSpPr>
      <p:grpSp>
        <p:nvGrpSpPr>
          <p:cNvPr id="100" name="Google Shape;100;p20"/>
          <p:cNvGrpSpPr/>
          <p:nvPr/>
        </p:nvGrpSpPr>
        <p:grpSpPr>
          <a:xfrm>
            <a:off x="2116078" y="1510975"/>
            <a:ext cx="4911847" cy="2378100"/>
            <a:chOff x="2061953" y="1495200"/>
            <a:chExt cx="4911847" cy="2378100"/>
          </a:xfrm>
        </p:grpSpPr>
        <p:sp>
          <p:nvSpPr>
            <p:cNvPr id="101" name="Google Shape;101;p20"/>
            <p:cNvSpPr txBox="1"/>
            <p:nvPr/>
          </p:nvSpPr>
          <p:spPr>
            <a:xfrm>
              <a:off x="2931300" y="1495200"/>
              <a:ext cx="4042500" cy="2378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None/>
              </a:pPr>
              <a:r>
                <a:rPr lang="es" sz="3700" b="1">
                  <a:solidFill>
                    <a:srgbClr val="FFFFFF"/>
                  </a:solidFill>
                  <a:latin typeface="Rajdhani"/>
                  <a:ea typeface="Rajdhani"/>
                  <a:cs typeface="Rajdhani"/>
                  <a:sym typeface="Rajdhani"/>
                </a:rPr>
                <a:t>Empatizar </a:t>
              </a:r>
              <a:endParaRPr sz="3700" b="1">
                <a:solidFill>
                  <a:srgbClr val="FFFFFF"/>
                </a:solidFill>
                <a:latin typeface="Rajdhani"/>
                <a:ea typeface="Rajdhani"/>
                <a:cs typeface="Rajdhani"/>
                <a:sym typeface="Rajdhani"/>
              </a:endParaRPr>
            </a:p>
          </p:txBody>
        </p:sp>
        <p:sp>
          <p:nvSpPr>
            <p:cNvPr id="102" name="Google Shape;102;p20"/>
            <p:cNvSpPr txBox="1"/>
            <p:nvPr/>
          </p:nvSpPr>
          <p:spPr>
            <a:xfrm>
              <a:off x="2061953" y="2195563"/>
              <a:ext cx="548700" cy="9774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None/>
              </a:pPr>
              <a:r>
                <a:rPr lang="es" sz="6000" b="1">
                  <a:solidFill>
                    <a:srgbClr val="FFFFFF"/>
                  </a:solidFill>
                  <a:latin typeface="Rajdhani"/>
                  <a:ea typeface="Rajdhani"/>
                  <a:cs typeface="Rajdhani"/>
                  <a:sym typeface="Rajdhani"/>
                </a:rPr>
                <a:t>2</a:t>
              </a:r>
              <a:endParaRPr sz="6000" b="1">
                <a:solidFill>
                  <a:srgbClr val="FFFFFF"/>
                </a:solidFill>
                <a:latin typeface="Rajdhani"/>
                <a:ea typeface="Rajdhani"/>
                <a:cs typeface="Rajdhani"/>
                <a:sym typeface="Rajdhani"/>
              </a:endParaRPr>
            </a:p>
          </p:txBody>
        </p:sp>
        <p:sp>
          <p:nvSpPr>
            <p:cNvPr id="103" name="Google Shape;103;p20"/>
            <p:cNvSpPr/>
            <p:nvPr/>
          </p:nvSpPr>
          <p:spPr>
            <a:xfrm>
              <a:off x="2760000" y="2141125"/>
              <a:ext cx="18600" cy="1086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¿CUAL ES EL TEMA DEL EQUIPO?</a:t>
            </a:r>
            <a:endParaRPr sz="2000" b="1">
              <a:latin typeface="Rajdhani"/>
              <a:ea typeface="Rajdhani"/>
              <a:cs typeface="Rajdhani"/>
              <a:sym typeface="Rajdhani"/>
            </a:endParaRPr>
          </a:p>
        </p:txBody>
      </p:sp>
      <p:sp>
        <p:nvSpPr>
          <p:cNvPr id="109" name="Google Shape;109;p21"/>
          <p:cNvSpPr txBox="1">
            <a:spLocks noGrp="1"/>
          </p:cNvSpPr>
          <p:nvPr>
            <p:ph type="body" idx="1"/>
          </p:nvPr>
        </p:nvSpPr>
        <p:spPr>
          <a:xfrm>
            <a:off x="311700" y="923875"/>
            <a:ext cx="8520600" cy="378300"/>
          </a:xfrm>
          <a:prstGeom prst="rect">
            <a:avLst/>
          </a:prstGeom>
        </p:spPr>
        <p:txBody>
          <a:bodyPr spcFirstLastPara="1" wrap="square" lIns="91425" tIns="91425" rIns="91425" bIns="91425" anchor="t" anchorCtr="0">
            <a:normAutofit fontScale="70000"/>
          </a:bodyPr>
          <a:lstStyle/>
          <a:p>
            <a:pPr marL="0" lvl="0" indent="0" algn="l" rtl="0">
              <a:spcBef>
                <a:spcPts val="0"/>
              </a:spcBef>
              <a:spcAft>
                <a:spcPts val="1200"/>
              </a:spcAft>
              <a:buNone/>
            </a:pPr>
            <a:r>
              <a:rPr lang="es">
                <a:latin typeface="Rajdhani"/>
                <a:ea typeface="Rajdhani"/>
                <a:cs typeface="Rajdhani"/>
                <a:sym typeface="Rajdhani"/>
              </a:rPr>
              <a:t>Por favor colocar la imagen o ícono con la descripción del tema que eligió el equipo</a:t>
            </a:r>
            <a:endParaRPr>
              <a:latin typeface="Rajdhani"/>
              <a:ea typeface="Rajdhani"/>
              <a:cs typeface="Rajdhani"/>
              <a:sym typeface="Rajdhani"/>
            </a:endParaRPr>
          </a:p>
        </p:txBody>
      </p:sp>
      <p:sp>
        <p:nvSpPr>
          <p:cNvPr id="110" name="Google Shape;110;p21"/>
          <p:cNvSpPr txBox="1"/>
          <p:nvPr/>
        </p:nvSpPr>
        <p:spPr>
          <a:xfrm>
            <a:off x="3509100" y="1302175"/>
            <a:ext cx="53232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000" b="1">
                <a:latin typeface="Rajdhani"/>
                <a:ea typeface="Rajdhani"/>
                <a:cs typeface="Rajdhani"/>
                <a:sym typeface="Rajdhani"/>
              </a:rPr>
              <a:t>TEMA: </a:t>
            </a:r>
            <a:r>
              <a:rPr lang="es" sz="2000" b="1">
                <a:solidFill>
                  <a:schemeClr val="dk1"/>
                </a:solidFill>
                <a:latin typeface="Rajdhani"/>
                <a:ea typeface="Rajdhani"/>
                <a:cs typeface="Rajdhani"/>
                <a:sym typeface="Rajdhani"/>
              </a:rPr>
              <a:t>Entrenamiento al aire libre </a:t>
            </a:r>
            <a:endParaRPr sz="2000" b="1">
              <a:latin typeface="Rajdhani"/>
              <a:ea typeface="Rajdhani"/>
              <a:cs typeface="Rajdhani"/>
              <a:sym typeface="Rajdhani"/>
            </a:endParaRPr>
          </a:p>
          <a:p>
            <a:pPr marL="0" lvl="0" indent="0" algn="l" rtl="0">
              <a:spcBef>
                <a:spcPts val="0"/>
              </a:spcBef>
              <a:spcAft>
                <a:spcPts val="0"/>
              </a:spcAft>
              <a:buNone/>
            </a:pPr>
            <a:r>
              <a:rPr lang="es" sz="2000" b="1">
                <a:latin typeface="Rajdhani"/>
                <a:ea typeface="Rajdhani"/>
                <a:cs typeface="Rajdhani"/>
                <a:sym typeface="Rajdhani"/>
              </a:rPr>
              <a:t>TÍTULO: La seguridad en torno al aire libre</a:t>
            </a:r>
            <a:endParaRPr sz="2000" b="1">
              <a:latin typeface="Rajdhani"/>
              <a:ea typeface="Rajdhani"/>
              <a:cs typeface="Rajdhani"/>
              <a:sym typeface="Rajdhani"/>
            </a:endParaRPr>
          </a:p>
        </p:txBody>
      </p:sp>
      <p:pic>
        <p:nvPicPr>
          <p:cNvPr id="111" name="Google Shape;111;p21"/>
          <p:cNvPicPr preferRelativeResize="0"/>
          <p:nvPr/>
        </p:nvPicPr>
        <p:blipFill>
          <a:blip r:embed="rId3">
            <a:alphaModFix/>
          </a:blip>
          <a:stretch>
            <a:fillRect/>
          </a:stretch>
        </p:blipFill>
        <p:spPr>
          <a:xfrm>
            <a:off x="414925" y="1302175"/>
            <a:ext cx="3019506" cy="18602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311700" y="2926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000" b="1">
                <a:latin typeface="Rajdhani"/>
                <a:ea typeface="Rajdhani"/>
                <a:cs typeface="Rajdhani"/>
                <a:sym typeface="Rajdhani"/>
              </a:rPr>
              <a:t>MAPA DE ACTORES</a:t>
            </a:r>
            <a:endParaRPr sz="2000" b="1">
              <a:latin typeface="Rajdhani"/>
              <a:ea typeface="Rajdhani"/>
              <a:cs typeface="Rajdhani"/>
              <a:sym typeface="Rajdhani"/>
            </a:endParaRPr>
          </a:p>
        </p:txBody>
      </p:sp>
      <p:sp>
        <p:nvSpPr>
          <p:cNvPr id="117" name="Google Shape;117;p22"/>
          <p:cNvSpPr txBox="1">
            <a:spLocks noGrp="1"/>
          </p:cNvSpPr>
          <p:nvPr>
            <p:ph type="body" idx="1"/>
          </p:nvPr>
        </p:nvSpPr>
        <p:spPr>
          <a:xfrm>
            <a:off x="311700" y="771475"/>
            <a:ext cx="8520600" cy="43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latin typeface="Rajdhani"/>
                <a:ea typeface="Rajdhani"/>
                <a:cs typeface="Rajdhani"/>
                <a:sym typeface="Rajdhani"/>
              </a:rPr>
              <a:t>Por favor poner un print de pantalla del mapa de actores que realizaron</a:t>
            </a:r>
            <a:endParaRPr sz="1200">
              <a:latin typeface="Rajdhani"/>
              <a:ea typeface="Rajdhani"/>
              <a:cs typeface="Rajdhani"/>
              <a:sym typeface="Rajdhani"/>
            </a:endParaRPr>
          </a:p>
          <a:p>
            <a:pPr marL="0" lvl="0" indent="0" algn="l" rtl="0">
              <a:spcBef>
                <a:spcPts val="1200"/>
              </a:spcBef>
              <a:spcAft>
                <a:spcPts val="1200"/>
              </a:spcAft>
              <a:buNone/>
            </a:pPr>
            <a:endParaRPr sz="1200">
              <a:latin typeface="Rajdhani"/>
              <a:ea typeface="Rajdhani"/>
              <a:cs typeface="Rajdhani"/>
              <a:sym typeface="Rajdhani"/>
            </a:endParaRPr>
          </a:p>
        </p:txBody>
      </p:sp>
      <p:sp>
        <p:nvSpPr>
          <p:cNvPr id="118" name="Google Shape;118;p22"/>
          <p:cNvSpPr txBox="1"/>
          <p:nvPr/>
        </p:nvSpPr>
        <p:spPr>
          <a:xfrm>
            <a:off x="5576750" y="3594725"/>
            <a:ext cx="3000000" cy="1585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s" sz="1200" b="1">
                <a:solidFill>
                  <a:schemeClr val="dk2"/>
                </a:solidFill>
                <a:latin typeface="Rajdhani"/>
                <a:ea typeface="Rajdhani"/>
                <a:cs typeface="Rajdhani"/>
                <a:sym typeface="Rajdhani"/>
              </a:rPr>
              <a:t>MURAL:</a:t>
            </a:r>
            <a:r>
              <a:rPr lang="es" sz="1200">
                <a:solidFill>
                  <a:schemeClr val="dk2"/>
                </a:solidFill>
                <a:latin typeface="Rajdhani"/>
                <a:ea typeface="Rajdhani"/>
                <a:cs typeface="Rajdhani"/>
                <a:sym typeface="Rajdhani"/>
              </a:rPr>
              <a:t> </a:t>
            </a:r>
            <a:r>
              <a:rPr lang="es" sz="1200" u="sng">
                <a:solidFill>
                  <a:schemeClr val="hlink"/>
                </a:solidFill>
                <a:latin typeface="Rajdhani"/>
                <a:ea typeface="Rajdhani"/>
                <a:cs typeface="Rajdhani"/>
                <a:sym typeface="Rajdhani"/>
                <a:hlinkClick r:id="rId3"/>
              </a:rPr>
              <a:t>https://app.mural.co/t/lopaworkspace7627/m/lopaworkspace7627/1635897272397/8aa93e4d2ce5b398ac1b96a2570723b7c5c67d2a?sender=f3a5d14e-37ab-4ef9-8f19-ad99f4f19d4f</a:t>
            </a:r>
            <a:endParaRPr sz="1200">
              <a:solidFill>
                <a:schemeClr val="dk2"/>
              </a:solidFill>
              <a:latin typeface="Rajdhani"/>
              <a:ea typeface="Rajdhani"/>
              <a:cs typeface="Rajdhani"/>
              <a:sym typeface="Rajdhani"/>
            </a:endParaRPr>
          </a:p>
          <a:p>
            <a:pPr marL="0" lvl="0" indent="0" algn="l" rtl="0">
              <a:lnSpc>
                <a:spcPct val="115000"/>
              </a:lnSpc>
              <a:spcBef>
                <a:spcPts val="1200"/>
              </a:spcBef>
              <a:spcAft>
                <a:spcPts val="1200"/>
              </a:spcAft>
              <a:buNone/>
            </a:pPr>
            <a:endParaRPr sz="1200">
              <a:solidFill>
                <a:schemeClr val="dk2"/>
              </a:solidFill>
              <a:latin typeface="Rajdhani"/>
              <a:ea typeface="Rajdhani"/>
              <a:cs typeface="Rajdhani"/>
              <a:sym typeface="Rajdhani"/>
            </a:endParaRPr>
          </a:p>
        </p:txBody>
      </p:sp>
      <p:pic>
        <p:nvPicPr>
          <p:cNvPr id="119" name="Google Shape;119;p22"/>
          <p:cNvPicPr preferRelativeResize="0"/>
          <p:nvPr/>
        </p:nvPicPr>
        <p:blipFill>
          <a:blip r:embed="rId4">
            <a:alphaModFix/>
          </a:blip>
          <a:stretch>
            <a:fillRect/>
          </a:stretch>
        </p:blipFill>
        <p:spPr>
          <a:xfrm>
            <a:off x="564300" y="1119125"/>
            <a:ext cx="4646796" cy="4024374"/>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1902</Words>
  <Application>Microsoft Office PowerPoint</Application>
  <PresentationFormat>Presentación en pantalla (16:9)</PresentationFormat>
  <Paragraphs>135</Paragraphs>
  <Slides>24</Slides>
  <Notes>24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24</vt:i4>
      </vt:variant>
    </vt:vector>
  </HeadingPairs>
  <TitlesOfParts>
    <vt:vector size="31" baseType="lpstr">
      <vt:lpstr>Rajdhani</vt:lpstr>
      <vt:lpstr>Arial</vt:lpstr>
      <vt:lpstr>Spectral</vt:lpstr>
      <vt:lpstr>Rubik</vt:lpstr>
      <vt:lpstr>Open Sans</vt:lpstr>
      <vt:lpstr>Rubik Medium</vt:lpstr>
      <vt:lpstr>Simple Light</vt:lpstr>
      <vt:lpstr>TFI Equipo  Code to Fitness  </vt:lpstr>
      <vt:lpstr>Presentación de PowerPoint</vt:lpstr>
      <vt:lpstr>CODE TO FITNESS</vt:lpstr>
      <vt:lpstr>ROLES DEL GRUPO</vt:lpstr>
      <vt:lpstr>ROLES DEL GRUPO</vt:lpstr>
      <vt:lpstr>CARACTERÍSTICAS DEL EQUIPO MULTIDISCIPLINARIO</vt:lpstr>
      <vt:lpstr>Presentación de PowerPoint</vt:lpstr>
      <vt:lpstr>¿CUAL ES EL TEMA DEL EQUIPO?</vt:lpstr>
      <vt:lpstr>MAPA DE ACTORES</vt:lpstr>
      <vt:lpstr>MAPA DE ACTORES</vt:lpstr>
      <vt:lpstr>Presentación de PowerPoint</vt:lpstr>
      <vt:lpstr>DISEÑO DE ENTREVISTA </vt:lpstr>
      <vt:lpstr>Fuentes de datos preexistentes</vt:lpstr>
      <vt:lpstr>Fuentes de datos preexistentes</vt:lpstr>
      <vt:lpstr>DISEÑO DE ENTREVISTA</vt:lpstr>
      <vt:lpstr>DISEÑO DE ENTREVISTA</vt:lpstr>
      <vt:lpstr>ENTREVISTA</vt:lpstr>
      <vt:lpstr>CLUSTERING </vt:lpstr>
      <vt:lpstr>CLUSTERING </vt:lpstr>
      <vt:lpstr>MAPA DE EMPATÍA</vt:lpstr>
      <vt:lpstr>Presentación de PowerPoint</vt:lpstr>
      <vt:lpstr>PREGUNTAS DEL PARCIAL QUE DEBERÁN RESPONDER INDIVIDUALMENTE (CADA INTEGRANTE RESPONDE SÓLO UNA)</vt:lpstr>
      <vt:lpstr>2. ¿Cómo obtuvieron la hipótesis inicial con la que salieron a investigar? - Yudi Morales</vt:lpstr>
      <vt:lpstr>ENTREGA PARCIAL BITÁCORA - AUTOEVALUACIÓN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TFI Equipo  Code to Fitness  </dc:title>
  <dc:creator>yudi neila morales rendon</dc:creator>
  <cp:lastModifiedBy>yudi neila morales rendon</cp:lastModifiedBy>
  <cp:revision>1</cp:revision>
  <dcterms:modified xsi:type="dcterms:W3CDTF">2021-11-24T00:12:02Z</dcterms:modified>
</cp:coreProperties>
</file>